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59" r:id="rId5"/>
    <p:sldId id="258" r:id="rId6"/>
    <p:sldId id="288" r:id="rId7"/>
    <p:sldId id="260" r:id="rId8"/>
    <p:sldId id="273" r:id="rId9"/>
    <p:sldId id="276" r:id="rId10"/>
    <p:sldId id="269" r:id="rId11"/>
    <p:sldId id="277" r:id="rId12"/>
    <p:sldId id="284" r:id="rId13"/>
    <p:sldId id="285" r:id="rId14"/>
    <p:sldId id="283" r:id="rId15"/>
    <p:sldId id="264" r:id="rId16"/>
    <p:sldId id="27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0F0"/>
    <a:srgbClr val="45A6B0"/>
    <a:srgbClr val="A64686"/>
    <a:srgbClr val="C24A55"/>
    <a:srgbClr val="C54747"/>
    <a:srgbClr val="F55D6B"/>
    <a:srgbClr val="F8909A"/>
    <a:srgbClr val="F77985"/>
    <a:srgbClr val="F44E5E"/>
    <a:srgbClr val="F56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4660" autoAdjust="0"/>
  </p:normalViewPr>
  <p:slideViewPr>
    <p:cSldViewPr>
      <p:cViewPr>
        <p:scale>
          <a:sx n="86" d="100"/>
          <a:sy n="86" d="100"/>
        </p:scale>
        <p:origin x="-1374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08A5-1245-4FC3-BF37-F7CF55CC3093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3355-447C-4C99-8C72-ADC3783E5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A1DF-584A-49A7-96CC-775951DD2E87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5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0E00-2AA6-43AE-945D-49CE19F0D167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1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21E-B2AC-441E-9386-C923C9F3EF3B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E41B-49EB-4967-B4E7-6B022459A734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DEEB-77D7-43F1-B0A1-E4739E39B3AF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4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AACE-AEA1-4FDF-8BA8-BDB7382DC005}" type="datetime1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921-DADB-4944-AF4C-674C1AC957E8}" type="datetime1">
              <a:rPr lang="ru-RU" smtClean="0"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6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BE26-D0B3-4FFA-AB04-EF34D33021B0}" type="datetime1">
              <a:rPr lang="ru-RU" smtClean="0"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3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9F86-3C38-4FFC-B9A5-BD5EE99700EF}" type="datetime1">
              <a:rPr lang="ru-RU" smtClean="0"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E200-B752-4F73-AB63-A058304A0708}" type="datetime1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8ED-669B-4C96-B58A-EA4F7952338E}" type="datetime1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AF51-2046-45C5-8DA7-ED909C937849}" type="datetime1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2F84-1B12-493D-ADC7-390B1836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4.png"/><Relationship Id="rId7" Type="http://schemas.openxmlformats.org/officeDocument/2006/relationships/hyperlink" Target="http://www.atomeks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11" Type="http://schemas.openxmlformats.org/officeDocument/2006/relationships/image" Target="../media/image80.jpeg"/><Relationship Id="rId5" Type="http://schemas.openxmlformats.org/officeDocument/2006/relationships/image" Target="../media/image16.png"/><Relationship Id="rId10" Type="http://schemas.openxmlformats.org/officeDocument/2006/relationships/image" Target="../media/image79.jpeg"/><Relationship Id="rId4" Type="http://schemas.openxmlformats.org/officeDocument/2006/relationships/image" Target="../media/image5.png"/><Relationship Id="rId9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tomeks@atomexpo.co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png"/><Relationship Id="rId7" Type="http://schemas.openxmlformats.org/officeDocument/2006/relationships/image" Target="../media/image8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hyperlink" Target="mailto:atomeks@atomexpo.com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6.pn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gif"/><Relationship Id="rId18" Type="http://schemas.openxmlformats.org/officeDocument/2006/relationships/image" Target="../media/image42.png"/><Relationship Id="rId26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5.png"/><Relationship Id="rId2" Type="http://schemas.openxmlformats.org/officeDocument/2006/relationships/image" Target="../media/image3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gif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gif"/><Relationship Id="rId28" Type="http://schemas.openxmlformats.org/officeDocument/2006/relationships/image" Target="../media/image50.png"/><Relationship Id="rId10" Type="http://schemas.openxmlformats.org/officeDocument/2006/relationships/image" Target="../media/image34.gif"/><Relationship Id="rId19" Type="http://schemas.openxmlformats.org/officeDocument/2006/relationships/image" Target="../media/image43.gif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4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16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62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66.JPG"/><Relationship Id="rId12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11" Type="http://schemas.openxmlformats.org/officeDocument/2006/relationships/image" Target="../media/image69.jpeg"/><Relationship Id="rId5" Type="http://schemas.openxmlformats.org/officeDocument/2006/relationships/image" Target="../media/image16.png"/><Relationship Id="rId10" Type="http://schemas.openxmlformats.org/officeDocument/2006/relationships/image" Target="../media/image68.jpeg"/><Relationship Id="rId4" Type="http://schemas.openxmlformats.org/officeDocument/2006/relationships/image" Target="../media/image5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33" cy="5143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987574"/>
            <a:ext cx="1676400" cy="1123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622" y="210203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24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" y="3147814"/>
            <a:ext cx="9143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IX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Международный форум поставщиков атомной отрасли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14-16 ноября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Москва, Комплекс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Гостиный двор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www.atomeks.ru</a:t>
            </a:r>
          </a:p>
        </p:txBody>
      </p:sp>
    </p:spTree>
    <p:extLst>
      <p:ext uri="{BB962C8B-B14F-4D97-AF65-F5344CB8AC3E}">
        <p14:creationId xmlns:p14="http://schemas.microsoft.com/office/powerpoint/2010/main" val="8107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10416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Преимущества участия в конференции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10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829" y="1059582"/>
            <a:ext cx="6766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Деловая программа форума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Атомекс»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включает в себя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панельные дискуссии, секционные заседания,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обучающие семинары, мастер-классы и демонстрационные сессии в лекториях тематических салонов выставки.</a:t>
            </a:r>
            <a:endParaRPr lang="ru-RU" sz="1400" dirty="0">
              <a:solidFill>
                <a:srgbClr val="002060"/>
              </a:solidFill>
              <a:latin typeface="Myriad Pro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Участие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в конференции позволит: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ознакомиться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с программой закупок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предприятий-заказчиков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на 2018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год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получить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информацию о системе закупок атомной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отрасли 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актуальных направлениях ее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развития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установить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контакты с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представителями заказчиков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изучить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особенности аттестации поставщиков и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требования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к качеству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продукции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получить информацию о реализации проектов сооружения объектов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использования атомной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энергии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оценить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возможности для поставщиков при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сооружении АЭС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российского дизайна за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рубежом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получить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сведения о финансовых инструментах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поддержки поставщиков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pic>
        <p:nvPicPr>
          <p:cNvPr id="2050" name="Picture 2" descr="C:\Users\NAVolkov\Desktop\conferenc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r="13823"/>
          <a:stretch/>
        </p:blipFill>
        <p:spPr bwMode="auto">
          <a:xfrm>
            <a:off x="7106985" y="2119622"/>
            <a:ext cx="1788537" cy="10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Volkov\Desktop\business-confere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36658"/>
            <a:ext cx="1817949" cy="12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Volkov\Desktop\conference-blo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5434"/>
          <a:stretch/>
        </p:blipFill>
        <p:spPr bwMode="auto">
          <a:xfrm>
            <a:off x="7103944" y="1059582"/>
            <a:ext cx="1806285" cy="10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Система назначения деловых встреч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11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7148" r="2291" b="11722"/>
          <a:stretch/>
        </p:blipFill>
        <p:spPr>
          <a:xfrm>
            <a:off x="323528" y="3867894"/>
            <a:ext cx="3669305" cy="5561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8824" y="1039616"/>
            <a:ext cx="42952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Спец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ализированная система назначения деловых встреч </a:t>
            </a:r>
            <a:r>
              <a:rPr lang="en-US" sz="1400" b="1" dirty="0" smtClean="0">
                <a:solidFill>
                  <a:srgbClr val="002060"/>
                </a:solidFill>
                <a:latin typeface="Myriad Pro" pitchFamily="34" charset="0"/>
              </a:rPr>
              <a:t>Contact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Myriad Pro" pitchFamily="34" charset="0"/>
              </a:rPr>
              <a:t>Contract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предоставляет участникам Форума возможность провести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целевые переговоры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индивидуальные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деловые встречи в формате «В2В»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с представителями ГК Росатом, руководителями предприятий-заказчиков, техническими специалистами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 экспертами по закупочной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деятельности. 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Регистрация в системе будет открыта с сентября 2017г. в личном кабинете участника Форума на сайте мероприятия:</a:t>
            </a:r>
          </a:p>
          <a:p>
            <a:pPr algn="just"/>
            <a:r>
              <a:rPr lang="en-US" sz="1400" dirty="0">
                <a:solidFill>
                  <a:srgbClr val="0070C0"/>
                </a:solidFill>
                <a:latin typeface="Myriad Pro" pitchFamily="34" charset="0"/>
                <a:hlinkClick r:id="rId7"/>
              </a:rPr>
              <a:t>www.atomeks.ru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 </a:t>
            </a:r>
            <a:endParaRPr lang="en-US" sz="14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026" name="Picture 2" descr="C:\Users\NAVolkov\Desktop\1_33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"/>
          <a:stretch/>
        </p:blipFill>
        <p:spPr bwMode="auto">
          <a:xfrm>
            <a:off x="4658560" y="2813620"/>
            <a:ext cx="2074627" cy="14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Volkov\Desktop\ntgotiation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/>
        </p:blipFill>
        <p:spPr bwMode="auto">
          <a:xfrm>
            <a:off x="4658560" y="1275606"/>
            <a:ext cx="2099382" cy="14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Volkov\Desktop\1369984627_kultura-delovogo-etiket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26" y="1275606"/>
            <a:ext cx="2077803" cy="14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Volkov\Desktop\business_3_0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r="11079"/>
          <a:stretch/>
        </p:blipFill>
        <p:spPr bwMode="auto">
          <a:xfrm>
            <a:off x="6814678" y="2813620"/>
            <a:ext cx="2077803" cy="14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4164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Проект деловой программы </a:t>
            </a:r>
          </a:p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Конференции</a:t>
            </a:r>
            <a:r>
              <a:rPr lang="ru-RU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День 1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12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03195"/>
              </p:ext>
            </p:extLst>
          </p:nvPr>
        </p:nvGraphicFramePr>
        <p:xfrm>
          <a:off x="251521" y="1215276"/>
          <a:ext cx="8640959" cy="2899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8064896"/>
              </a:tblGrid>
              <a:tr h="6080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                  1</a:t>
                      </a:r>
                      <a:r>
                        <a:rPr lang="en-US" sz="1000" dirty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 НОЯБРЯ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Тайминг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Конференц-зал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</a:tr>
              <a:tr h="6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09:00-17:00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РЕГИСТРАЦИЯ УЧАСТНИКОВ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</a:tr>
              <a:tr h="6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09:00-10:00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КОФЕ-БРЕЙК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</a:tr>
              <a:tr h="404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r>
                        <a:rPr lang="ru-RU" sz="1000">
                          <a:effectLst/>
                        </a:rPr>
                        <a:t>:30-12:00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ПАНЕЛЬНАЯ СЕССИЯ: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«ВЕКТОР РАЗВИТИЯ ГОСКОРПОРАЦИИ «</a:t>
                      </a:r>
                      <a:r>
                        <a:rPr lang="ru-RU" sz="1000" dirty="0" smtClean="0">
                          <a:effectLst/>
                        </a:rPr>
                        <a:t>РОСАТОМ»</a:t>
                      </a:r>
                    </a:p>
                  </a:txBody>
                  <a:tcPr marL="21631" marR="21631" marT="0" marB="0" anchor="ctr"/>
                </a:tc>
              </a:tr>
              <a:tr h="6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12:15-12:45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ОФИЦИАЛЬНОЕ ОТКРЫТИЕ ФОРУМА И ОБХОД ВЫСТАВОЧНОЙ ЭКСПОЗИЦИИ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</a:tr>
              <a:tr h="304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13:00-14:30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ПЛЕНАРНАЯ ДИСКУССИЯ: </a:t>
                      </a:r>
                      <a:r>
                        <a:rPr lang="ru-RU" sz="1000" dirty="0" smtClean="0">
                          <a:effectLst/>
                        </a:rPr>
                        <a:t>«ОРГАНИЗАЦИЯ ЗАКУПОК В ГЛОБАЛЬНЫХ ВЫСОКОТЕХНОЛОГИЧНЫХ КОМПАНИЯХ. ВЫЗОВЫ И ТЕНДЕНЦИИ»</a:t>
                      </a:r>
                      <a:endParaRPr lang="ru-RU" sz="1000" dirty="0">
                        <a:effectLst/>
                      </a:endParaRPr>
                    </a:p>
                  </a:txBody>
                  <a:tcPr marL="21631" marR="21631" marT="0" marB="0" anchor="ctr"/>
                </a:tc>
              </a:tr>
              <a:tr h="60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14:30-15:30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ЛАНЧ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</a:tr>
              <a:tr h="392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15:30-17:00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31" marR="216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БИЗНЕС-БРИФИНГ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 участием представителей </a:t>
                      </a:r>
                      <a:r>
                        <a:rPr lang="ru-RU" sz="1000" dirty="0" err="1">
                          <a:effectLst/>
                        </a:rPr>
                        <a:t>Госкорпорации</a:t>
                      </a:r>
                      <a:r>
                        <a:rPr lang="ru-RU" sz="1000" dirty="0">
                          <a:effectLst/>
                        </a:rPr>
                        <a:t> «</a:t>
                      </a:r>
                      <a:r>
                        <a:rPr lang="ru-RU" sz="1000" dirty="0" err="1">
                          <a:effectLst/>
                        </a:rPr>
                        <a:t>Росатом</a:t>
                      </a:r>
                      <a:r>
                        <a:rPr lang="ru-RU" sz="1000" dirty="0">
                          <a:effectLst/>
                        </a:rPr>
                        <a:t>» и </a:t>
                      </a:r>
                      <a:r>
                        <a:rPr lang="ru-RU" sz="1000" dirty="0" smtClean="0">
                          <a:effectLst/>
                        </a:rPr>
                        <a:t>поставщиков</a:t>
                      </a:r>
                      <a:endParaRPr lang="ru-RU" sz="1000" dirty="0">
                        <a:effectLst/>
                      </a:endParaRPr>
                    </a:p>
                  </a:txBody>
                  <a:tcPr marL="21631" marR="216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4165"/>
            <a:ext cx="387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Деловая программа Конференции</a:t>
            </a:r>
          </a:p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День 2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13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09131"/>
              </p:ext>
            </p:extLst>
          </p:nvPr>
        </p:nvGraphicFramePr>
        <p:xfrm>
          <a:off x="251520" y="1009983"/>
          <a:ext cx="8640960" cy="3642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116"/>
                <a:gridCol w="1937164"/>
                <a:gridCol w="2016224"/>
                <a:gridCol w="2016224"/>
                <a:gridCol w="2088232"/>
              </a:tblGrid>
              <a:tr h="11905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   1</a:t>
                      </a:r>
                      <a:r>
                        <a:rPr lang="en-US" sz="800">
                          <a:effectLst/>
                        </a:rPr>
                        <a:t>5</a:t>
                      </a:r>
                      <a:r>
                        <a:rPr lang="ru-RU" sz="800">
                          <a:effectLst/>
                        </a:rPr>
                        <a:t> НОЯБРЯ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Тайминг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Площадка семинаров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Конференц-зал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зона Росатома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зона поставщиков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09:00-17:00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РЕГИСТРАЦИЯ УЧАСТНИКОВ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09:00-10:00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КОФЕ-БРЕЙК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10:00-11:00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«Как стать поставщиком атомной отрасли» (для зарубежных компаний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</a:endParaRPr>
                    </a:p>
                  </a:txBody>
                  <a:tcPr marL="42351" marR="4235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«Сооружение объектов атомной энергетики за рубежом. Возможности международной кооперации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сессия поставщиков №1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</a:tr>
              <a:tr h="290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11:00-11:30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Секция №1: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«Закупки АО «ТВЭЛ»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11:30-12:00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12:00-13:00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ЛАНЧ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13:00-13:30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«Как стать поставщиком атомной отрасли» (для российских компаний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endParaRPr lang="ru-RU" sz="800" dirty="0">
                        <a:effectLst/>
                      </a:endParaRPr>
                    </a:p>
                  </a:txBody>
                  <a:tcPr marL="42351" marR="42351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«Практика и результаты обжалования процедур закупок»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(ЦАК </a:t>
                      </a:r>
                      <a:r>
                        <a:rPr lang="ru-RU" sz="800" dirty="0" err="1">
                          <a:effectLst/>
                        </a:rPr>
                        <a:t>Росатома</a:t>
                      </a:r>
                      <a:r>
                        <a:rPr lang="ru-RU" sz="800" dirty="0">
                          <a:effectLst/>
                        </a:rPr>
                        <a:t> совместно с ФАС)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Секция №2: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«Закупки АО «Концерн «Росэнергоатом»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сессия поставщиков №2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</a:tr>
              <a:tr h="232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13:30-14:00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14:00-14:30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14:30-15:00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Секция №3: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«Закупки АО «ИК АСЭ»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15:00-15:30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15:30-16:00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КОФЕ-БРЕЙК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16:00-16:30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«Как стать поставщиком атомной отрасли» (для российских компаний)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«Финансовые инструменты поддержки поставщиков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Секция №4: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«Закупки АО «Атомэнергомаш»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сессия поставщиков №3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16:30-17:00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17:00-17:30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17:30-18:00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ВЕЧЕРНИЙ ПРИЕМ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51" marR="42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4165"/>
            <a:ext cx="387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Деловая программа Конференции</a:t>
            </a:r>
          </a:p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День 3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14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56936"/>
              </p:ext>
            </p:extLst>
          </p:nvPr>
        </p:nvGraphicFramePr>
        <p:xfrm>
          <a:off x="251520" y="957960"/>
          <a:ext cx="8640960" cy="3454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527"/>
                <a:gridCol w="2037777"/>
                <a:gridCol w="2088232"/>
                <a:gridCol w="2016224"/>
                <a:gridCol w="1800200"/>
              </a:tblGrid>
              <a:tr h="1279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             16 НОЯБРЯ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Тайминг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Площадка семинаров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Конференц-зал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зона Росатома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Презентационная зона поставщиков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</a:tr>
              <a:tr h="127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09:00-10:00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РЕГИСТРАЦИЯ УЧАСТНИКОВ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09:00-10:00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КОФЕ-БРЕЙК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10:00-10:30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«Как стать поставщиком атомной отрасли» (для зарубежных компаний)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«Развитие ветроэнергетики. Перспективы для поставщиков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Секция5: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«Поддержка предприятий малого и среднего </a:t>
                      </a:r>
                      <a:r>
                        <a:rPr lang="ru-RU" sz="800" dirty="0" smtClean="0">
                          <a:effectLst/>
                        </a:rPr>
                        <a:t>бизнеса</a:t>
                      </a:r>
                      <a:endParaRPr lang="ru-RU" sz="800" dirty="0">
                        <a:effectLst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Презентация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электронной торговой площадки «Фабрикант»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</a:tr>
              <a:tr h="149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10:30-11:00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11:00-11:30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11:30-12:00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ПЕРЕРЫВ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12:00-12:30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«Как стать поставщиком атомной отрасли» (для российских компаний)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«Сооружение объектов атомной энергетики в России. Возможности для поставщиков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45504" marR="455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Торжественное вручение дипломов финалистам Конкурса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«Инновационный лидер атомной отрасли»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Презентация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электронной торговой площадки «В2В»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</a:tr>
              <a:tr h="149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12:30-13:00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«Инновационная программа развития </a:t>
                      </a:r>
                      <a:r>
                        <a:rPr lang="ru-RU" sz="800" dirty="0" err="1">
                          <a:effectLst/>
                        </a:rPr>
                        <a:t>Госкорпорации</a:t>
                      </a:r>
                      <a:r>
                        <a:rPr lang="ru-RU" sz="800" dirty="0">
                          <a:effectLst/>
                        </a:rPr>
                        <a:t> «</a:t>
                      </a:r>
                      <a:r>
                        <a:rPr lang="ru-RU" sz="800" dirty="0" err="1">
                          <a:effectLst/>
                        </a:rPr>
                        <a:t>Росатом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13:00-13:30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13:30-14:00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КОФЕ-БРЕЙК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КОФЕ-БРЕЙК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</a:tr>
              <a:tr h="269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14:00-14:30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Мастер-класс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«Как стать поставщиком атомной отрасли» (для российских компаний)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Круглый стол: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«Автоматизация промышленных объектов. Возможности для поставщиков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Презентация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электронной торговой площадки  «Росэлторг»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</a:tr>
              <a:tr h="249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14:30-15:00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15:00-15:30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15:30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ОКОНЧАНИЕ РАБОТЫ ФОРУМА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04" marR="4550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18042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104165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Дополнительные возможности</a:t>
            </a:r>
          </a:p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для участников Форума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15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987574"/>
            <a:ext cx="4107854" cy="345638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/>
            <a:endParaRPr lang="ru-RU" sz="12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200" b="1" dirty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2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1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r>
              <a:rPr lang="ru-RU" sz="1100" b="1" dirty="0" smtClean="0">
                <a:solidFill>
                  <a:srgbClr val="002060"/>
                </a:solidFill>
                <a:latin typeface="Myriad Pro" pitchFamily="34" charset="0"/>
              </a:rPr>
              <a:t>Размещение </a:t>
            </a:r>
            <a:r>
              <a:rPr lang="ru-RU" sz="1100" b="1" dirty="0">
                <a:solidFill>
                  <a:srgbClr val="002060"/>
                </a:solidFill>
                <a:latin typeface="Myriad Pro" pitchFamily="34" charset="0"/>
              </a:rPr>
              <a:t>материалов о Вашей компании в бизнес-журнале атомной отрасли «Атомекс</a:t>
            </a:r>
            <a:r>
              <a:rPr lang="ru-RU" sz="1100" b="1" dirty="0" smtClean="0">
                <a:solidFill>
                  <a:srgbClr val="002060"/>
                </a:solidFill>
                <a:latin typeface="Myriad Pro" pitchFamily="34" charset="0"/>
              </a:rPr>
              <a:t>»</a:t>
            </a:r>
            <a:endParaRPr lang="ru-RU" sz="1100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algn="just" fontAlgn="base"/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Журнал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«Атомекс» публикует актуальную информацию о законодательстве в области закупок, а также размещает имиджевые и рекламные материалы участников выставки «Атомекс».</a:t>
            </a:r>
          </a:p>
          <a:p>
            <a:pPr algn="just" fontAlgn="base"/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На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страницах журнала Вы можете рассказать об опыте работы в системе закупок, о деятельности вашей организации, выпускаемой продукции, проводимых исследованиях и разработках.</a:t>
            </a:r>
          </a:p>
          <a:p>
            <a:pPr algn="just" fontAlgn="base"/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Журнал распространяется на крупнейших международных выставках и конференциях по атомной тематике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. По вопросам публикации информации в журнале: </a:t>
            </a:r>
            <a:r>
              <a:rPr lang="en-US" sz="1100" dirty="0" smtClean="0">
                <a:solidFill>
                  <a:srgbClr val="0070C0"/>
                </a:solidFill>
                <a:latin typeface="Myriad Pro" pitchFamily="34" charset="0"/>
                <a:hlinkClick r:id="rId6"/>
              </a:rPr>
              <a:t>atomeks@atomexpo.com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endParaRPr lang="en-US" sz="1100" dirty="0">
              <a:solidFill>
                <a:srgbClr val="0070C0"/>
              </a:solidFill>
              <a:latin typeface="Myriad Pro" pitchFamily="34" charset="0"/>
            </a:endParaRPr>
          </a:p>
          <a:p>
            <a:pPr algn="just" fontAlgn="base"/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4624" y="987574"/>
            <a:ext cx="4107857" cy="345638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/>
            <a:endParaRPr lang="ru-RU" sz="12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200" b="1" dirty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2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endParaRPr lang="ru-RU" sz="11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 fontAlgn="base"/>
            <a:r>
              <a:rPr lang="ru-RU" sz="1100" b="1" dirty="0" smtClean="0">
                <a:solidFill>
                  <a:srgbClr val="002060"/>
                </a:solidFill>
                <a:latin typeface="Myriad Pro" pitchFamily="34" charset="0"/>
              </a:rPr>
              <a:t>Спонсорская поддержка</a:t>
            </a:r>
            <a:r>
              <a:rPr lang="en-US" sz="1100" b="1" dirty="0" smtClean="0">
                <a:solidFill>
                  <a:srgbClr val="002060"/>
                </a:solidFill>
                <a:latin typeface="Myriad Pro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Myriad Pro" pitchFamily="34" charset="0"/>
              </a:rPr>
              <a:t>Форума</a:t>
            </a:r>
            <a:r>
              <a:rPr lang="ru-RU" sz="1100" dirty="0">
                <a:solidFill>
                  <a:srgbClr val="002060"/>
                </a:solidFill>
                <a:latin typeface="Myriad Pro" pitchFamily="34" charset="0"/>
              </a:rPr>
              <a:t> 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– это дополнительная эксклюзивная возможность развернуть массивную рекламную 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кампанию, выделиться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среди участников мероприятия, 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укрепить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позиции Вашей компании 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на рынке, обеспечить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существенное преимущество в конкурентной 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среде и сделать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участие максимально эффективным, заявив о себе как во время выставки, так и задолго до ее проведения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endParaRPr lang="ru-RU" sz="1100" dirty="0">
              <a:solidFill>
                <a:srgbClr val="0070C0"/>
              </a:solidFill>
              <a:latin typeface="Myriad Pro" pitchFamily="34" charset="0"/>
            </a:endParaRPr>
          </a:p>
          <a:p>
            <a:pPr algn="just" fontAlgn="base"/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Для 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обсуждения индивидуальных проектов продвижения и подробного ознакомления с содержанием доступных спонсорских пакетов, просьба обращаться в дирекцию Форума: </a:t>
            </a:r>
            <a:endParaRPr lang="ru-RU" sz="1100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algn="just" fontAlgn="base"/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Тел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. +7 (499) 922 89 </a:t>
            </a:r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95</a:t>
            </a:r>
          </a:p>
          <a:p>
            <a:pPr algn="just" fontAlgn="base"/>
            <a:r>
              <a:rPr lang="ru-RU" sz="1100" dirty="0" smtClean="0">
                <a:solidFill>
                  <a:srgbClr val="0070C0"/>
                </a:solidFill>
                <a:latin typeface="Myriad Pro" pitchFamily="34" charset="0"/>
              </a:rPr>
              <a:t>e-</a:t>
            </a:r>
            <a:r>
              <a:rPr lang="ru-RU" sz="1100" dirty="0" err="1" smtClean="0">
                <a:solidFill>
                  <a:srgbClr val="0070C0"/>
                </a:solidFill>
                <a:latin typeface="Myriad Pro" pitchFamily="34" charset="0"/>
              </a:rPr>
              <a:t>mail</a:t>
            </a:r>
            <a:r>
              <a:rPr lang="ru-RU" sz="1100" dirty="0">
                <a:solidFill>
                  <a:srgbClr val="0070C0"/>
                </a:solidFill>
                <a:latin typeface="Myriad Pro" pitchFamily="34" charset="0"/>
              </a:rPr>
              <a:t>: </a:t>
            </a:r>
            <a:r>
              <a:rPr lang="ru-RU" sz="1100" u="sng" dirty="0">
                <a:solidFill>
                  <a:srgbClr val="0070C0"/>
                </a:solidFill>
                <a:latin typeface="Myriad Pro" pitchFamily="34" charset="0"/>
                <a:hlinkClick r:id="rId6"/>
              </a:rPr>
              <a:t>atomeks@atomexpo.com</a:t>
            </a:r>
            <a:endParaRPr lang="ru-RU" sz="11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5609"/>
          <a:stretch/>
        </p:blipFill>
        <p:spPr>
          <a:xfrm>
            <a:off x="6355135" y="1059583"/>
            <a:ext cx="966834" cy="850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25" y="1059583"/>
            <a:ext cx="850244" cy="8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18042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20055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Специальные мероприятия Форума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8914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16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258120" y="955383"/>
            <a:ext cx="2720280" cy="15121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Myriad Pro" pitchFamily="34" charset="0"/>
              </a:rPr>
              <a:t>1. Подведение итогов и награждение победителей </a:t>
            </a:r>
            <a:r>
              <a:rPr lang="ru-RU" sz="1050" b="1" dirty="0">
                <a:solidFill>
                  <a:srgbClr val="0070C0"/>
                </a:solidFill>
                <a:latin typeface="Myriad Pro" pitchFamily="34" charset="0"/>
              </a:rPr>
              <a:t>конкурса </a:t>
            </a:r>
            <a:r>
              <a:rPr lang="ru-RU" sz="1050" b="1" dirty="0" smtClean="0">
                <a:solidFill>
                  <a:srgbClr val="0070C0"/>
                </a:solidFill>
                <a:latin typeface="Myriad Pro" pitchFamily="34" charset="0"/>
              </a:rPr>
              <a:t>«</a:t>
            </a:r>
            <a:r>
              <a:rPr lang="ru-RU" sz="1050" b="1" dirty="0">
                <a:solidFill>
                  <a:srgbClr val="0070C0"/>
                </a:solidFill>
                <a:latin typeface="Myriad Pro" pitchFamily="34" charset="0"/>
              </a:rPr>
              <a:t>Добросовестный поставщик атомной отрасли 2017</a:t>
            </a:r>
            <a:r>
              <a:rPr lang="ru-RU" sz="1050" b="1" dirty="0" smtClean="0">
                <a:solidFill>
                  <a:srgbClr val="0070C0"/>
                </a:solidFill>
                <a:latin typeface="Myriad Pro" pitchFamily="34" charset="0"/>
              </a:rPr>
              <a:t>»</a:t>
            </a:r>
            <a:endParaRPr lang="ru-RU" sz="105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21477" y="955383"/>
            <a:ext cx="2720280" cy="15121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Myriad Pro" pitchFamily="34" charset="0"/>
              </a:rPr>
              <a:t>2. Конкурс «Лучший общественный </a:t>
            </a:r>
            <a:r>
              <a:rPr lang="ru-RU" sz="1100" b="1" dirty="0">
                <a:solidFill>
                  <a:srgbClr val="0070C0"/>
                </a:solidFill>
                <a:latin typeface="Myriad Pro" pitchFamily="34" charset="0"/>
              </a:rPr>
              <a:t>контролер года в сфере закупок для нужд организаций атомной отрасли»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80525" y="955382"/>
            <a:ext cx="2720280" cy="15121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Myriad Pro" pitchFamily="34" charset="0"/>
              </a:rPr>
              <a:t>3. Конкурс технологий и образцов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42808" y="2571368"/>
            <a:ext cx="2720280" cy="15121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Myriad Pro" pitchFamily="34" charset="0"/>
              </a:rPr>
              <a:t>4. </a:t>
            </a:r>
            <a:r>
              <a:rPr lang="ru-RU" sz="1100" b="1" dirty="0" smtClean="0">
                <a:solidFill>
                  <a:srgbClr val="0070C0"/>
                </a:solidFill>
                <a:latin typeface="Myriad Pro" pitchFamily="34" charset="0"/>
              </a:rPr>
              <a:t>Презентация </a:t>
            </a:r>
            <a:r>
              <a:rPr lang="ru-RU" sz="1100" b="1" dirty="0">
                <a:solidFill>
                  <a:srgbClr val="0070C0"/>
                </a:solidFill>
                <a:latin typeface="Myriad Pro" pitchFamily="34" charset="0"/>
              </a:rPr>
              <a:t>проектов и награждение победителей</a:t>
            </a: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Myriad Pro" pitchFamily="34" charset="0"/>
              </a:rPr>
              <a:t>м</a:t>
            </a:r>
            <a:r>
              <a:rPr lang="ru-RU" sz="1100" b="1" dirty="0" smtClean="0">
                <a:solidFill>
                  <a:srgbClr val="0070C0"/>
                </a:solidFill>
                <a:latin typeface="Myriad Pro" pitchFamily="34" charset="0"/>
              </a:rPr>
              <a:t>олодежного конкурса </a:t>
            </a:r>
            <a:r>
              <a:rPr lang="ru-RU" sz="1100" b="1" dirty="0">
                <a:solidFill>
                  <a:srgbClr val="0070C0"/>
                </a:solidFill>
                <a:latin typeface="Myriad Pro" pitchFamily="34" charset="0"/>
              </a:rPr>
              <a:t>«Инновационный лидер атомной отрасли</a:t>
            </a:r>
            <a:r>
              <a:rPr lang="ru-RU" sz="1100" b="1" dirty="0" smtClean="0">
                <a:solidFill>
                  <a:srgbClr val="0070C0"/>
                </a:solidFill>
                <a:latin typeface="Myriad Pro" pitchFamily="34" charset="0"/>
              </a:rPr>
              <a:t>»</a:t>
            </a:r>
            <a:endParaRPr lang="ru-RU" sz="11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96829" y="2571367"/>
            <a:ext cx="2720280" cy="15121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Myriad Pro" pitchFamily="34" charset="0"/>
              </a:rPr>
              <a:t>5. Технический тур по предприятиям атомной отрасли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14418"/>
          <a:stretch/>
        </p:blipFill>
        <p:spPr>
          <a:xfrm>
            <a:off x="2987825" y="3564512"/>
            <a:ext cx="360040" cy="5010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6192"/>
          <a:stretch/>
        </p:blipFill>
        <p:spPr>
          <a:xfrm>
            <a:off x="4235950" y="1806395"/>
            <a:ext cx="691333" cy="608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20" y="3564512"/>
            <a:ext cx="475994" cy="475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3903"/>
          <a:stretch/>
        </p:blipFill>
        <p:spPr>
          <a:xfrm>
            <a:off x="7260745" y="1806395"/>
            <a:ext cx="559840" cy="608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 b="12676"/>
          <a:stretch/>
        </p:blipFill>
        <p:spPr>
          <a:xfrm>
            <a:off x="1192945" y="1791095"/>
            <a:ext cx="850630" cy="6388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8120" y="4075668"/>
            <a:ext cx="863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По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вопросам участия в заинтересовавших Вас специальных мероприятиях просьба обращаться в дирекцию Форума: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Тел. +7 (499) 922 89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95</a:t>
            </a:r>
            <a:r>
              <a:rPr lang="en-US" sz="1400" dirty="0" smtClean="0">
                <a:solidFill>
                  <a:srgbClr val="0070C0"/>
                </a:solidFill>
                <a:latin typeface="Myriad Pro" pitchFamily="34" charset="0"/>
              </a:rPr>
              <a:t>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  <a:hlinkClick r:id="rId11"/>
              </a:rPr>
              <a:t>atomeks@atomexpo.com</a:t>
            </a:r>
            <a:r>
              <a:rPr lang="en-US" sz="14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Общая информация о форуме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2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39301"/>
            <a:ext cx="5862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Международный форум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Атомекс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– уникальная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бизнес-площадка, предоставляющая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возможность прямого диалога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поставщиков и заказчиков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атомной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отрасли. 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Основные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цели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Форума: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привлечение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новых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поставщиков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повышение грамотности поставщиков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 вопросах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закупок атомной отрасли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формирование межотраслевых партнерств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algn="just"/>
            <a:endParaRPr lang="ru-RU" sz="1400" dirty="0" smtClean="0">
              <a:latin typeface="Myriad Pro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Формат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Форума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включает в себя выставку,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конференцию,</a:t>
            </a:r>
            <a:r>
              <a:rPr lang="en-US" sz="1400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презентационные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сессии поставщиков,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мастер-классы, индивидуальные деловые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встречи в формате B2B с участием поставщиков и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заказчиков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атомной отрасли.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6880" y="1866680"/>
            <a:ext cx="260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yriad Pro" pitchFamily="34" charset="0"/>
              </a:rPr>
              <a:t>Ключевые участники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yriad Pro" pitchFamily="34" charset="0"/>
              </a:rPr>
              <a:t>прошлых лет</a:t>
            </a:r>
            <a:endParaRPr lang="ru-RU" sz="1200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64" y="2834185"/>
            <a:ext cx="539017" cy="331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0081" r="3567" b="16353"/>
          <a:stretch/>
        </p:blipFill>
        <p:spPr>
          <a:xfrm>
            <a:off x="6306710" y="3774235"/>
            <a:ext cx="1004316" cy="188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5" y="2398182"/>
            <a:ext cx="1368511" cy="295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10" y="3293519"/>
            <a:ext cx="1041456" cy="3040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10" y="3309457"/>
            <a:ext cx="1278621" cy="299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99" y="3716345"/>
            <a:ext cx="836682" cy="3348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386" r="4181" b="24158"/>
          <a:stretch/>
        </p:blipFill>
        <p:spPr>
          <a:xfrm>
            <a:off x="6306879" y="4165110"/>
            <a:ext cx="1470213" cy="1588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06" y="1172365"/>
            <a:ext cx="548143" cy="6943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63" y="4139142"/>
            <a:ext cx="1017348" cy="2107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r="3909" b="11860"/>
          <a:stretch/>
        </p:blipFill>
        <p:spPr>
          <a:xfrm>
            <a:off x="6306710" y="2372506"/>
            <a:ext cx="1078373" cy="3172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57369" y="1257913"/>
            <a:ext cx="208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Myriad Pro" pitchFamily="34" charset="0"/>
              </a:rPr>
              <a:t>Организатор </a:t>
            </a:r>
            <a:endParaRPr lang="ru-RU" sz="1200" b="1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Myriad Pro" pitchFamily="34" charset="0"/>
              </a:rPr>
              <a:t>Форума</a:t>
            </a:r>
            <a:endParaRPr lang="ru-RU" sz="1200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0" b="37960"/>
          <a:stretch/>
        </p:blipFill>
        <p:spPr>
          <a:xfrm>
            <a:off x="6306878" y="2811384"/>
            <a:ext cx="1873931" cy="3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Площадка форума Атомекс 2017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3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pic>
        <p:nvPicPr>
          <p:cNvPr id="2050" name="Picture 2" descr="C:\Users\NAVolkov\Desktop\0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b="5826"/>
          <a:stretch/>
        </p:blipFill>
        <p:spPr bwMode="auto">
          <a:xfrm>
            <a:off x="6239897" y="1203598"/>
            <a:ext cx="2644081" cy="15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Volkov\Desktop\gd_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4"/>
          <a:stretch/>
        </p:blipFill>
        <p:spPr bwMode="auto">
          <a:xfrm>
            <a:off x="3347864" y="1203598"/>
            <a:ext cx="2749556" cy="15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AVolkov\Desktop\1936f07a0367b37b7a2eafcfba9425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 r="2243" b="2258"/>
          <a:stretch/>
        </p:blipFill>
        <p:spPr bwMode="auto">
          <a:xfrm>
            <a:off x="7343838" y="3009045"/>
            <a:ext cx="1548640" cy="12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AVolkov\Desktop\1258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 b="784"/>
          <a:stretch/>
        </p:blipFill>
        <p:spPr bwMode="auto">
          <a:xfrm>
            <a:off x="3338242" y="3009045"/>
            <a:ext cx="1916847" cy="1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AVolkov\Desktop\0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r="1" b="3438"/>
          <a:stretch/>
        </p:blipFill>
        <p:spPr bwMode="auto">
          <a:xfrm>
            <a:off x="5436095" y="3009045"/>
            <a:ext cx="1769505" cy="12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3024339" cy="30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3768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Атомная отрасль сегодня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4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64523" y="1830537"/>
            <a:ext cx="1728192" cy="17281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yriad Pro" pitchFamily="34" charset="0"/>
              </a:rPr>
              <a:t>Атомная отрасль России</a:t>
            </a:r>
            <a:endParaRPr lang="ru-RU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9179" y="915566"/>
            <a:ext cx="2638875" cy="8326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yriad Pro" pitchFamily="34" charset="0"/>
              </a:rPr>
              <a:t>Полная прозрачность</a:t>
            </a:r>
            <a:r>
              <a:rPr lang="ru-RU" sz="1400" b="1" dirty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и открытость системы </a:t>
            </a:r>
            <a:r>
              <a:rPr lang="ru-RU" sz="1400" b="1" dirty="0">
                <a:latin typeface="Myriad Pro" pitchFamily="34" charset="0"/>
              </a:rPr>
              <a:t>закупок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22098" y="1829422"/>
            <a:ext cx="2638876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latin typeface="Myriad Pro" pitchFamily="34" charset="0"/>
              </a:rPr>
              <a:t>1 место в </a:t>
            </a:r>
            <a:r>
              <a:rPr lang="ru-RU" sz="1400" b="1" dirty="0" smtClean="0">
                <a:latin typeface="Myriad Pro" pitchFamily="34" charset="0"/>
              </a:rPr>
              <a:t>мире</a:t>
            </a:r>
            <a:r>
              <a:rPr lang="en-US" sz="1400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по количеству</a:t>
            </a:r>
            <a:r>
              <a:rPr lang="en-US" sz="1400" b="1" dirty="0" smtClean="0">
                <a:latin typeface="Myriad Pro" pitchFamily="34" charset="0"/>
              </a:rPr>
              <a:t> </a:t>
            </a:r>
            <a:endParaRPr lang="ru-RU" sz="1400" b="1" dirty="0" smtClean="0">
              <a:latin typeface="Myriad Pro" pitchFamily="34" charset="0"/>
            </a:endParaRPr>
          </a:p>
          <a:p>
            <a:pPr algn="r"/>
            <a:r>
              <a:rPr lang="ru-RU" sz="1400" b="1" dirty="0" smtClean="0">
                <a:latin typeface="Myriad Pro" pitchFamily="34" charset="0"/>
              </a:rPr>
              <a:t>одновременно</a:t>
            </a:r>
            <a:endParaRPr lang="ru-RU" sz="1400" b="1" dirty="0">
              <a:latin typeface="Myriad Pro" pitchFamily="34" charset="0"/>
            </a:endParaRPr>
          </a:p>
          <a:p>
            <a:pPr algn="r"/>
            <a:r>
              <a:rPr lang="ru-RU" sz="1400" b="1" dirty="0">
                <a:latin typeface="Myriad Pro" pitchFamily="34" charset="0"/>
              </a:rPr>
              <a:t>сооружаемых АЭС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22098" y="2772346"/>
            <a:ext cx="2653573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atin typeface="Myriad Pro" pitchFamily="34" charset="0"/>
              </a:rPr>
              <a:t>Развитие новых </a:t>
            </a:r>
          </a:p>
          <a:p>
            <a:pPr algn="r"/>
            <a:r>
              <a:rPr lang="ru-RU" sz="1400" b="1" dirty="0" smtClean="0">
                <a:latin typeface="Myriad Pro" pitchFamily="34" charset="0"/>
              </a:rPr>
              <a:t>проектов генерации</a:t>
            </a:r>
            <a:r>
              <a:rPr lang="ru-RU" sz="1400" b="1" dirty="0">
                <a:latin typeface="Myriad Pro" pitchFamily="34" charset="0"/>
              </a:rPr>
              <a:t> </a:t>
            </a:r>
            <a:endParaRPr lang="ru-RU" sz="1400" b="1" dirty="0" smtClean="0">
              <a:latin typeface="Myriad Pro" pitchFamily="34" charset="0"/>
            </a:endParaRPr>
          </a:p>
          <a:p>
            <a:pPr algn="r"/>
            <a:r>
              <a:rPr lang="ru-RU" sz="1400" b="1" dirty="0" smtClean="0">
                <a:latin typeface="Myriad Pro" pitchFamily="34" charset="0"/>
              </a:rPr>
              <a:t>энергии</a:t>
            </a:r>
            <a:r>
              <a:rPr lang="ru-RU" sz="1400" b="1" dirty="0">
                <a:latin typeface="Myriad Pro" pitchFamily="34" charset="0"/>
              </a:rPr>
              <a:t>, включая </a:t>
            </a:r>
            <a:endParaRPr lang="ru-RU" sz="1400" b="1" dirty="0" smtClean="0">
              <a:latin typeface="Myriad Pro" pitchFamily="34" charset="0"/>
            </a:endParaRPr>
          </a:p>
          <a:p>
            <a:pPr algn="r"/>
            <a:r>
              <a:rPr lang="ru-RU" sz="1400" b="1" dirty="0" smtClean="0">
                <a:latin typeface="Myriad Pro" pitchFamily="34" charset="0"/>
              </a:rPr>
              <a:t>ветроэнергетику</a:t>
            </a:r>
            <a:endParaRPr lang="ru-RU" sz="1400" b="1" dirty="0">
              <a:latin typeface="Myriad Pro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4415" y="1830537"/>
            <a:ext cx="2638876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yriad Pro" pitchFamily="34" charset="0"/>
              </a:rPr>
              <a:t>Конкурентные</a:t>
            </a:r>
            <a:r>
              <a:rPr lang="en-US" sz="1400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закупки </a:t>
            </a:r>
          </a:p>
          <a:p>
            <a:r>
              <a:rPr lang="ru-RU" sz="1400" b="1" dirty="0" smtClean="0">
                <a:latin typeface="Myriad Pro" pitchFamily="34" charset="0"/>
              </a:rPr>
              <a:t>на сумму</a:t>
            </a:r>
            <a:r>
              <a:rPr lang="en-US" sz="1400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740 </a:t>
            </a:r>
            <a:r>
              <a:rPr lang="ru-RU" sz="1400" b="1" dirty="0">
                <a:latin typeface="Myriad Pro" pitchFamily="34" charset="0"/>
              </a:rPr>
              <a:t>млрд. </a:t>
            </a:r>
            <a:endParaRPr lang="ru-RU" sz="1400" b="1" dirty="0" smtClean="0">
              <a:latin typeface="Myriad Pro" pitchFamily="34" charset="0"/>
            </a:endParaRPr>
          </a:p>
          <a:p>
            <a:r>
              <a:rPr lang="ru-RU" sz="1400" b="1" dirty="0" smtClean="0">
                <a:latin typeface="Myriad Pro" pitchFamily="34" charset="0"/>
              </a:rPr>
              <a:t>рублей</a:t>
            </a:r>
            <a:r>
              <a:rPr lang="en-US" sz="1400" b="1" dirty="0" smtClean="0">
                <a:latin typeface="Myriad Pro" pitchFamily="34" charset="0"/>
              </a:rPr>
              <a:t> </a:t>
            </a:r>
            <a:r>
              <a:rPr lang="ru-RU" sz="1400" b="1" dirty="0" smtClean="0">
                <a:latin typeface="Myriad Pro" pitchFamily="34" charset="0"/>
              </a:rPr>
              <a:t>в </a:t>
            </a:r>
            <a:r>
              <a:rPr lang="ru-RU" sz="1400" b="1" dirty="0">
                <a:latin typeface="Myriad Pro" pitchFamily="34" charset="0"/>
              </a:rPr>
              <a:t>2017 году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8611" y="2782342"/>
            <a:ext cx="2638876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yriad Pro" pitchFamily="34" charset="0"/>
              </a:rPr>
              <a:t>Свыше </a:t>
            </a:r>
          </a:p>
          <a:p>
            <a:r>
              <a:rPr lang="ru-RU" sz="1400" b="1" dirty="0" smtClean="0">
                <a:latin typeface="Myriad Pro" pitchFamily="34" charset="0"/>
              </a:rPr>
              <a:t>350 предприятий </a:t>
            </a:r>
          </a:p>
          <a:p>
            <a:r>
              <a:rPr lang="ru-RU" sz="1400" b="1" dirty="0" smtClean="0">
                <a:latin typeface="Myriad Pro" pitchFamily="34" charset="0"/>
              </a:rPr>
              <a:t>и </a:t>
            </a:r>
            <a:r>
              <a:rPr lang="ru-RU" sz="1400" b="1" dirty="0">
                <a:latin typeface="Myriad Pro" pitchFamily="34" charset="0"/>
              </a:rPr>
              <a:t>организаций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05954" y="3693337"/>
            <a:ext cx="2484200" cy="82262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Myriad Pro" pitchFamily="34" charset="0"/>
              </a:rPr>
              <a:t>Потребность в</a:t>
            </a:r>
          </a:p>
          <a:p>
            <a:pPr algn="ctr"/>
            <a:r>
              <a:rPr lang="ru-RU" sz="1300" b="1" dirty="0">
                <a:latin typeface="Myriad Pro" pitchFamily="34" charset="0"/>
              </a:rPr>
              <a:t>расширении пула</a:t>
            </a:r>
          </a:p>
          <a:p>
            <a:pPr algn="ctr"/>
            <a:r>
              <a:rPr lang="ru-RU" sz="1300" b="1" dirty="0" smtClean="0">
                <a:latin typeface="Myriad Pro" pitchFamily="34" charset="0"/>
              </a:rPr>
              <a:t>поставщиков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15326" y="3695346"/>
            <a:ext cx="2484200" cy="8206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yriad Pro" pitchFamily="34" charset="0"/>
              </a:rPr>
              <a:t>Потребность </a:t>
            </a:r>
            <a:r>
              <a:rPr lang="ru-RU" sz="1200" b="1" dirty="0" smtClean="0">
                <a:latin typeface="Myriad Pro" pitchFamily="34" charset="0"/>
              </a:rPr>
              <a:t>в</a:t>
            </a:r>
            <a:r>
              <a:rPr lang="en-US" sz="1200" b="1" dirty="0" smtClean="0">
                <a:latin typeface="Myriad Pro" pitchFamily="34" charset="0"/>
              </a:rPr>
              <a:t> </a:t>
            </a:r>
            <a:r>
              <a:rPr lang="ru-RU" sz="1200" b="1" dirty="0" smtClean="0">
                <a:latin typeface="Myriad Pro" pitchFamily="34" charset="0"/>
              </a:rPr>
              <a:t>закупке высокотехнологичного оборудования </a:t>
            </a:r>
            <a:r>
              <a:rPr lang="ru-RU" sz="1200" b="1" dirty="0">
                <a:latin typeface="Myriad Pro" pitchFamily="34" charset="0"/>
              </a:rPr>
              <a:t>и </a:t>
            </a:r>
            <a:r>
              <a:rPr lang="ru-RU" sz="1200" b="1" dirty="0" smtClean="0">
                <a:latin typeface="Myriad Pro" pitchFamily="34" charset="0"/>
              </a:rPr>
              <a:t>инновационных </a:t>
            </a:r>
            <a:r>
              <a:rPr lang="ru-RU" sz="1200" b="1" dirty="0">
                <a:latin typeface="Myriad Pro" pitchFamily="34" charset="0"/>
              </a:rPr>
              <a:t>технологий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37" y="2061989"/>
            <a:ext cx="422823" cy="422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74" y="2974450"/>
            <a:ext cx="459888" cy="459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90" y="2072676"/>
            <a:ext cx="439971" cy="439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7" y="2975998"/>
            <a:ext cx="476784" cy="4767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Итоги форума «Атомекс 2016»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5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2" descr="C:\Users\NAVolkov\YandexDisk\Скриншоты\2017-05-24_17-21-0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7911" b="31071"/>
          <a:stretch/>
        </p:blipFill>
        <p:spPr bwMode="auto">
          <a:xfrm>
            <a:off x="625092" y="1019789"/>
            <a:ext cx="861193" cy="8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Volkov\YandexDisk\Скриншоты\2017-05-24_17-21-1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r="21694" b="34397"/>
          <a:stretch/>
        </p:blipFill>
        <p:spPr bwMode="auto">
          <a:xfrm>
            <a:off x="2285007" y="1019789"/>
            <a:ext cx="889641" cy="8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Volkov\YandexDisk\Скриншоты\2017-05-24_17-21-2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1261" r="10156" b="39072"/>
          <a:stretch/>
        </p:blipFill>
        <p:spPr bwMode="auto">
          <a:xfrm>
            <a:off x="3890765" y="1019785"/>
            <a:ext cx="1332502" cy="8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Volkov\YandexDisk\Скриншоты\2017-05-24_17-21-3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b="31621"/>
          <a:stretch/>
        </p:blipFill>
        <p:spPr bwMode="auto">
          <a:xfrm>
            <a:off x="6003875" y="1019789"/>
            <a:ext cx="893396" cy="8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Volkov\YandexDisk\Скриншоты\2017-05-24_17-21-47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7320" b="33839"/>
          <a:stretch/>
        </p:blipFill>
        <p:spPr bwMode="auto">
          <a:xfrm>
            <a:off x="7671702" y="1019786"/>
            <a:ext cx="899704" cy="8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271" y="1996204"/>
            <a:ext cx="1504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Количество участников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714" y="1996204"/>
            <a:ext cx="1682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Площадь выставочной экспозиции (кв.м)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9464" y="1996204"/>
            <a:ext cx="170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Количество компаний- участников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4516" y="1996204"/>
            <a:ext cx="1504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Количество спикеров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73616" y="1911565"/>
            <a:ext cx="15048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Количество аккредитованных журналистов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59" y="235864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Myriad Pro" pitchFamily="34" charset="0"/>
              </a:rPr>
              <a:t>1960</a:t>
            </a:r>
            <a:endParaRPr lang="ru-RU" sz="2400" b="1" dirty="0">
              <a:solidFill>
                <a:schemeClr val="accent6"/>
              </a:solidFill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52553" y="2358644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yriad Pro" pitchFamily="34" charset="0"/>
              </a:rPr>
              <a:t>220</a:t>
            </a:r>
            <a:r>
              <a:rPr lang="en-US" sz="2400" b="1" dirty="0" smtClean="0">
                <a:solidFill>
                  <a:srgbClr val="00B050"/>
                </a:solidFill>
                <a:latin typeface="Myriad Pro" pitchFamily="34" charset="0"/>
              </a:rPr>
              <a:t>0</a:t>
            </a:r>
            <a:endParaRPr lang="ru-RU" sz="1600" b="1" dirty="0">
              <a:solidFill>
                <a:srgbClr val="00B050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7401" y="2340916"/>
            <a:ext cx="6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yriad Pro" pitchFamily="34" charset="0"/>
              </a:rPr>
              <a:t>244</a:t>
            </a:r>
            <a:endParaRPr lang="ru-RU" sz="2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4507" y="23586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6B0"/>
                </a:solidFill>
                <a:latin typeface="Myriad Pro" pitchFamily="34" charset="0"/>
              </a:rPr>
              <a:t>52</a:t>
            </a:r>
            <a:endParaRPr lang="ru-RU" sz="2400" b="1" dirty="0">
              <a:solidFill>
                <a:srgbClr val="45A6B0"/>
              </a:solidFill>
              <a:latin typeface="Myriad Pro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62177" y="23586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64686"/>
                </a:solidFill>
                <a:latin typeface="Myriad Pro" pitchFamily="34" charset="0"/>
              </a:rPr>
              <a:t>47</a:t>
            </a:r>
            <a:endParaRPr lang="ru-RU" sz="2400" b="1" dirty="0">
              <a:solidFill>
                <a:srgbClr val="A64686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820309"/>
            <a:ext cx="861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yriad Pro" pitchFamily="34" charset="0"/>
              </a:rPr>
              <a:t>Страны-участницы форума «Атомекс 2016»:</a:t>
            </a:r>
            <a:endParaRPr lang="ru-RU" sz="1600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8871" y="418827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Белоруссия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5098" y="3577388"/>
            <a:ext cx="1303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Великобритания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6173" y="357908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Венгрия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8407" y="3577808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Германия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2600" y="416448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Египет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91482" y="417367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  <a:latin typeface="Myriad Pro" pitchFamily="34" charset="0"/>
              </a:rPr>
              <a:t>И</a:t>
            </a:r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зраиль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2052" y="3582982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Франция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566" y="4175217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Китай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1683" y="41602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Корея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3708" y="35872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США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0118" y="3569273"/>
            <a:ext cx="58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Чехия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97679" y="3587246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Испания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3896" y="4164486"/>
            <a:ext cx="1117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Италия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84549" y="4164233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Япония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59139" y="418993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Россия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61602" y="3580709"/>
            <a:ext cx="94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Финляндия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4302" r="9986" b="14709"/>
          <a:stretch/>
        </p:blipFill>
        <p:spPr>
          <a:xfrm>
            <a:off x="1419425" y="3258521"/>
            <a:ext cx="521494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3261493"/>
            <a:ext cx="564482" cy="348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7" y="3251203"/>
            <a:ext cx="571934" cy="34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07" y="3254255"/>
            <a:ext cx="516887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33" y="3261493"/>
            <a:ext cx="518626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74" y="3261493"/>
            <a:ext cx="512436" cy="342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90" y="3261493"/>
            <a:ext cx="566720" cy="34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23" y="3253139"/>
            <a:ext cx="519209" cy="34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5" y="3857708"/>
            <a:ext cx="516887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" y="3864246"/>
            <a:ext cx="481798" cy="325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05" y="3841098"/>
            <a:ext cx="516887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07" y="3846272"/>
            <a:ext cx="516887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21" y="3846272"/>
            <a:ext cx="517921" cy="345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74" y="3821400"/>
            <a:ext cx="514310" cy="3744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89" y="3831625"/>
            <a:ext cx="545659" cy="364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41" y="3823270"/>
            <a:ext cx="554936" cy="359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116522" y="3552818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Болгария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64068" y="4175357"/>
            <a:ext cx="742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Myriad Pro" pitchFamily="34" charset="0"/>
              </a:rPr>
              <a:t>Украина</a:t>
            </a:r>
            <a:endParaRPr lang="ru-RU" sz="12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59" y="3253140"/>
            <a:ext cx="549487" cy="329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38" y="3818043"/>
            <a:ext cx="547408" cy="365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67" cy="514297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Планировка </a:t>
            </a:r>
            <a:r>
              <a:rPr lang="ru-RU" dirty="0">
                <a:solidFill>
                  <a:schemeClr val="bg1"/>
                </a:solidFill>
                <a:latin typeface="Myriad Pro" pitchFamily="34" charset="0"/>
              </a:rPr>
              <a:t>форума Атомекс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2017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6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" y="877615"/>
            <a:ext cx="9023564" cy="37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4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Тематические разделы выставки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7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67948"/>
            <a:ext cx="57606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Выставка «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Атомекс»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– это кратчайший путь к новым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заказчикам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через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прямой диалог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ними.</a:t>
            </a:r>
            <a:endParaRPr lang="ru-RU" sz="1400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На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выставочной площадке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форума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«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Атомекс» организуется экспозиция ведущих предприятий-заказчиков российской атомной отрасли, а также действующих и потенциальных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компаний-поставщиков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</a:p>
          <a:p>
            <a:pPr algn="just"/>
            <a:endParaRPr lang="ru-RU" sz="1100" b="1" dirty="0">
              <a:solidFill>
                <a:srgbClr val="0070C0"/>
              </a:solidFill>
              <a:latin typeface="Myriad Pro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Участие в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выставке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позволит: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продемонстрировать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целевой аудитории продукцию и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услуги Вашей организации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расширить круг клиентов и заказчиков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наладить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прямые контакты на уровне лиц,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принимающих решение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о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закупках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 провести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целевые переговоры с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руководителями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техническими специалистами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 экспертами по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закупочной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деятельности предприятий-заказчиков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</a:p>
          <a:p>
            <a:pPr marL="85725" indent="-8572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выступить на презентационных сессиях поставщиков.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30" y="2504060"/>
            <a:ext cx="556292" cy="556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36" y="1050953"/>
            <a:ext cx="556292" cy="5562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36" y="3238423"/>
            <a:ext cx="556292" cy="556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15" y="3247984"/>
            <a:ext cx="555470" cy="555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58" y="3910332"/>
            <a:ext cx="556292" cy="5562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28" y="1050953"/>
            <a:ext cx="556292" cy="5562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15" y="3919893"/>
            <a:ext cx="556292" cy="5562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57" y="2486418"/>
            <a:ext cx="556292" cy="5562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86" y="1771033"/>
            <a:ext cx="557114" cy="5571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4716" r="3296" b="3387"/>
          <a:stretch/>
        </p:blipFill>
        <p:spPr>
          <a:xfrm>
            <a:off x="7413468" y="1771033"/>
            <a:ext cx="589427" cy="5901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69365" y="1025452"/>
            <a:ext cx="9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Сооружение сложных промышленных об</a:t>
            </a:r>
            <a:r>
              <a:rPr lang="ru-RU" sz="900" dirty="0">
                <a:solidFill>
                  <a:srgbClr val="002060"/>
                </a:solidFill>
                <a:latin typeface="Myriad Pro" pitchFamily="34" charset="0"/>
              </a:rPr>
              <a:t>ъ</a:t>
            </a:r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ектов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5942" y="1022470"/>
            <a:ext cx="9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Датчики, оборудование и средства АСУТП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2245" y="1733811"/>
            <a:ext cx="9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Электро-техническое оборудование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5135" y="1733811"/>
            <a:ext cx="109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Энергетическое машиностроение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4250" y="2554355"/>
            <a:ext cx="9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Грузо-</a:t>
            </a:r>
          </a:p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подъемное оборудование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0352" y="3262653"/>
            <a:ext cx="9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Комплексные системы безопасности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0352" y="3944826"/>
            <a:ext cx="9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Тепло-техническое оборудование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55421" y="2486418"/>
            <a:ext cx="107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Трубопроводы, арматура, вентиляционное оборудование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49122" y="3262653"/>
            <a:ext cx="9433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Информацион-ные</a:t>
            </a:r>
            <a:r>
              <a:rPr lang="ru-RU" sz="900" dirty="0">
                <a:solidFill>
                  <a:srgbClr val="002060"/>
                </a:solidFill>
                <a:latin typeface="Myriad Pro" pitchFamily="34" charset="0"/>
              </a:rPr>
              <a:t> </a:t>
            </a:r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технологии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9122" y="3945713"/>
            <a:ext cx="981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2060"/>
                </a:solidFill>
                <a:latin typeface="Myriad Pro" pitchFamily="34" charset="0"/>
              </a:rPr>
              <a:t>Финансовые и консалтинговые услуги</a:t>
            </a:r>
            <a:endParaRPr lang="ru-RU" sz="9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2665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Тематические салоны выставки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8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78" y="1059582"/>
            <a:ext cx="837719" cy="83771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51520" y="1059582"/>
            <a:ext cx="561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Тематические салоны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объединяют участников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выставки по сферам деятельности и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позволяют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большему количеству экспонентов продемонстрировать свою продукцию и выступить в презентационных сессиях в рамках специализированных лекториев. 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Myriad Pro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К участию в работе тематических салонов допускаются: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Компании-экспоненты, заинтересованные в выступлении по одной из предложенных тематик салонов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Компании-участники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коллективных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экспозиций</a:t>
            </a:r>
            <a:endParaRPr lang="ru-RU" sz="1400" dirty="0">
              <a:solidFill>
                <a:srgbClr val="0070C0"/>
              </a:solidFill>
              <a:latin typeface="Myriad Pro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Делегаты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,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выступающие в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рамках деловой программы Форума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Myriad Pro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Посетители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</a:rPr>
              <a:t>салона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смогут 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принять участие в мероприятиях </a:t>
            </a:r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лектория, лично испытать оборудование, проверить технические характеристики, оценить качество и получить исчерпывающую информацию о компаниях-участниках салона и их деятельности</a:t>
            </a:r>
            <a:r>
              <a:rPr lang="ru-RU" sz="14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4" y="2901342"/>
            <a:ext cx="837718" cy="83771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00" y="2852060"/>
            <a:ext cx="887000" cy="887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958581" y="1913342"/>
            <a:ext cx="13235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Myriad Pro" pitchFamily="34" charset="0"/>
              </a:rPr>
              <a:t>Цифровое </a:t>
            </a:r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предприятие, информационные технологии и робототехника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5417" y="3823698"/>
            <a:ext cx="1129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Myriad Pro" pitchFamily="34" charset="0"/>
              </a:rPr>
              <a:t>Комплексные системы безопасности</a:t>
            </a:r>
            <a:endParaRPr lang="ru-RU" sz="11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54507" y="1913341"/>
            <a:ext cx="15454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Myriad Pro" pitchFamily="34" charset="0"/>
              </a:rPr>
              <a:t>Приборы и </a:t>
            </a:r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средства автоматизации, электротехническое оборудование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 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1552" y="3739060"/>
            <a:ext cx="1612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Myriad Pro" pitchFamily="34" charset="0"/>
              </a:rPr>
              <a:t>Строительство и проектирование</a:t>
            </a:r>
            <a:endParaRPr lang="ru-RU" sz="11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08" y="1059582"/>
            <a:ext cx="837719" cy="8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" y="262"/>
            <a:ext cx="9143067" cy="514297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3" y="242665"/>
            <a:ext cx="425251" cy="285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3868" y="483518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5D5D63"/>
                </a:solidFill>
                <a:latin typeface="Myriad Pro" pitchFamily="34" charset="0"/>
              </a:rPr>
              <a:t>2017</a:t>
            </a:r>
            <a:endParaRPr lang="ru-RU" sz="800" b="1" dirty="0">
              <a:solidFill>
                <a:srgbClr val="5D5D63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4165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Коллективные экспозиции </a:t>
            </a:r>
          </a:p>
          <a:p>
            <a:r>
              <a:rPr lang="ru-RU" dirty="0">
                <a:solidFill>
                  <a:schemeClr val="bg1"/>
                </a:solidFill>
                <a:latin typeface="Myriad Pro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арубежных участников Форума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874" y="104165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IX </a:t>
            </a:r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Международный форум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Myriad Pro" pitchFamily="34" charset="0"/>
              </a:rPr>
              <a:t>поставщиков атомной отрасли </a:t>
            </a:r>
            <a:endParaRPr lang="ru-RU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76924" y="4664642"/>
            <a:ext cx="466610" cy="47859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92187" y="4664642"/>
            <a:ext cx="300294" cy="308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10040" y="4689807"/>
            <a:ext cx="464587" cy="273844"/>
          </a:xfrm>
        </p:spPr>
        <p:txBody>
          <a:bodyPr/>
          <a:lstStyle/>
          <a:p>
            <a:pPr algn="ctr"/>
            <a:fld id="{A7D52F84-1B12-493D-ADC7-390B1836C3FC}" type="slidenum">
              <a:rPr lang="ru-RU" sz="1400" smtClean="0">
                <a:solidFill>
                  <a:schemeClr val="bg1"/>
                </a:solidFill>
                <a:latin typeface="Myriad Pro" pitchFamily="34" charset="0"/>
              </a:rPr>
              <a:pPr algn="ctr"/>
              <a:t>9</a:t>
            </a:fld>
            <a:endParaRPr lang="ru-RU" sz="1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3005" y="1033665"/>
            <a:ext cx="8647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Myriad Pro" pitchFamily="34" charset="0"/>
              </a:rPr>
              <a:t>К участию в Форуме активно приглашаются зарубежные компании-поставщики, заинтересованные в выходе на российский рынок, работе с ГК </a:t>
            </a:r>
            <a:r>
              <a:rPr lang="ru-RU" sz="1400" dirty="0" err="1" smtClean="0">
                <a:solidFill>
                  <a:srgbClr val="002060"/>
                </a:solidFill>
                <a:latin typeface="Myriad Pro" pitchFamily="34" charset="0"/>
              </a:rPr>
              <a:t>Росатом</a:t>
            </a:r>
            <a:r>
              <a:rPr lang="ru-RU" sz="1400" dirty="0" smtClean="0">
                <a:solidFill>
                  <a:srgbClr val="002060"/>
                </a:solidFill>
                <a:latin typeface="Myriad Pro" pitchFamily="34" charset="0"/>
              </a:rPr>
              <a:t> и формировании партнерств с компаниями-участниками выставки и конференции «Атомекс».  </a:t>
            </a:r>
            <a:endParaRPr lang="ru-RU" sz="1400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7876"/>
            <a:ext cx="367375" cy="4620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645306" y="4664642"/>
            <a:ext cx="824896" cy="44523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19425" y="4578795"/>
            <a:ext cx="17812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+7 (499) </a:t>
            </a:r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922-89-95</a:t>
            </a:r>
          </a:p>
          <a:p>
            <a:r>
              <a:rPr lang="en-US" sz="1100" b="1" dirty="0" smtClean="0">
                <a:solidFill>
                  <a:srgbClr val="5D5D63"/>
                </a:solidFill>
                <a:latin typeface="Myriad Pro Light" panose="020B0403030403020204" pitchFamily="34" charset="0"/>
              </a:rPr>
              <a:t>atomeks@atomexpo.com</a:t>
            </a:r>
            <a:endParaRPr lang="en-US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  <a:p>
            <a:r>
              <a:rPr lang="en-US" sz="1100" b="1" dirty="0">
                <a:solidFill>
                  <a:srgbClr val="5D5D63"/>
                </a:solidFill>
                <a:latin typeface="Myriad Pro Light" panose="020B0403030403020204" pitchFamily="34" charset="0"/>
              </a:rPr>
              <a:t>www.atomeks.ru</a:t>
            </a:r>
            <a:endParaRPr lang="ru-RU" sz="1100" b="1" dirty="0">
              <a:solidFill>
                <a:srgbClr val="5D5D63"/>
              </a:solidFill>
              <a:latin typeface="Myriad Pro Light" panose="020B0403030403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51520" y="4587974"/>
            <a:ext cx="864096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271" y="1760711"/>
            <a:ext cx="864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</a:rPr>
              <a:t>К участию в выставке с коллективными и индивидуальными экспозициями приглашаются компании следующих стран:</a:t>
            </a:r>
            <a:endParaRPr lang="ru-RU" sz="1400" b="1" dirty="0">
              <a:solidFill>
                <a:srgbClr val="002060"/>
              </a:solidFill>
              <a:latin typeface="Myriad Pro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235"/>
          <a:stretch/>
        </p:blipFill>
        <p:spPr>
          <a:xfrm>
            <a:off x="3458778" y="2283931"/>
            <a:ext cx="1035618" cy="699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08" y="2273331"/>
            <a:ext cx="1059720" cy="699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73" y="3070867"/>
            <a:ext cx="1035618" cy="689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1" y="3821730"/>
            <a:ext cx="1010479" cy="67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78" y="3833088"/>
            <a:ext cx="1035618" cy="685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30732" r="21868" b="30808"/>
          <a:stretch/>
        </p:blipFill>
        <p:spPr>
          <a:xfrm>
            <a:off x="6580606" y="3829916"/>
            <a:ext cx="1059721" cy="709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7679"/>
          <a:stretch/>
        </p:blipFill>
        <p:spPr>
          <a:xfrm>
            <a:off x="372860" y="2283931"/>
            <a:ext cx="995890" cy="720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1" y="3071339"/>
            <a:ext cx="1010479" cy="673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1994" r="9153" b="12199"/>
          <a:stretch/>
        </p:blipFill>
        <p:spPr>
          <a:xfrm>
            <a:off x="6580607" y="3053285"/>
            <a:ext cx="1059721" cy="724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470202" y="2490080"/>
            <a:ext cx="122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Финляндия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09848" y="3254276"/>
            <a:ext cx="122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Франция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09848" y="3986937"/>
            <a:ext cx="122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Китай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6616" y="2501439"/>
            <a:ext cx="178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Великобритания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6262" y="3265635"/>
            <a:ext cx="122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Испания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6262" y="3998296"/>
            <a:ext cx="1229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Корея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12360" y="2512037"/>
            <a:ext cx="109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Германия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12360" y="3276233"/>
            <a:ext cx="109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Чехия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2360" y="4008894"/>
            <a:ext cx="108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yriad Pro" pitchFamily="34" charset="0"/>
              </a:rPr>
              <a:t>Турция</a:t>
            </a:r>
            <a:endParaRPr lang="ru-RU" sz="1400" b="1" dirty="0">
              <a:solidFill>
                <a:srgbClr val="0070C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B0F0"/>
          </a:solidFill>
        </a:ln>
      </a:spPr>
      <a:bodyPr rtlCol="0" anchor="ctr"/>
      <a:lstStyle>
        <a:defPPr>
          <a:defRPr sz="1200" b="1" dirty="0">
            <a:solidFill>
              <a:srgbClr val="002060"/>
            </a:solidFill>
            <a:latin typeface="Myriad Pro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1471</Words>
  <Application>Microsoft Office PowerPoint</Application>
  <PresentationFormat>Экран (16:9)</PresentationFormat>
  <Paragraphs>386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Volkov Nikolay</dc:creator>
  <cp:lastModifiedBy>Ekaterina Dahuk</cp:lastModifiedBy>
  <cp:revision>341</cp:revision>
  <dcterms:created xsi:type="dcterms:W3CDTF">2017-05-18T06:29:08Z</dcterms:created>
  <dcterms:modified xsi:type="dcterms:W3CDTF">2017-08-16T16:59:44Z</dcterms:modified>
</cp:coreProperties>
</file>