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1" r:id="rId2"/>
    <p:sldId id="311" r:id="rId3"/>
    <p:sldId id="374" r:id="rId4"/>
    <p:sldId id="375" r:id="rId5"/>
    <p:sldId id="376" r:id="rId6"/>
    <p:sldId id="377" r:id="rId7"/>
    <p:sldId id="378" r:id="rId8"/>
    <p:sldId id="380" r:id="rId9"/>
    <p:sldId id="381" r:id="rId10"/>
    <p:sldId id="382" r:id="rId11"/>
    <p:sldId id="368" r:id="rId12"/>
    <p:sldId id="373" r:id="rId13"/>
    <p:sldId id="370" r:id="rId14"/>
    <p:sldId id="369" r:id="rId15"/>
    <p:sldId id="371" r:id="rId16"/>
    <p:sldId id="384" r:id="rId17"/>
    <p:sldId id="366" r:id="rId18"/>
  </p:sldIdLst>
  <p:sldSz cx="9906000" cy="7239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9FD"/>
    <a:srgbClr val="C1E0FF"/>
    <a:srgbClr val="FF3300"/>
    <a:srgbClr val="002BB4"/>
    <a:srgbClr val="808080"/>
    <a:srgbClr val="969696"/>
    <a:srgbClr val="DDDDDD"/>
    <a:srgbClr val="0D4F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9" autoAdjust="0"/>
    <p:restoredTop sz="93925" autoAdjust="0"/>
  </p:normalViewPr>
  <p:slideViewPr>
    <p:cSldViewPr>
      <p:cViewPr varScale="1">
        <p:scale>
          <a:sx n="70" d="100"/>
          <a:sy n="70" d="100"/>
        </p:scale>
        <p:origin x="-1032" y="-96"/>
      </p:cViewPr>
      <p:guideLst>
        <p:guide orient="horz" pos="647"/>
        <p:guide orient="horz" pos="3051"/>
        <p:guide pos="5520"/>
        <p:guide pos="26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-912" y="3330"/>
      </p:cViewPr>
      <p:guideLst>
        <p:guide orient="horz" pos="3127"/>
        <p:guide pos="2142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6350E-6F26-490B-B5E1-C9E1906F83BA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EA1E1BF0-04D5-41DE-A32A-B6C90727C08E}">
      <dgm:prSet/>
      <dgm:spPr/>
      <dgm:t>
        <a:bodyPr/>
        <a:lstStyle/>
        <a:p>
          <a:pPr rtl="0"/>
          <a:r>
            <a:rPr lang="de-DE" dirty="0" smtClean="0"/>
            <a:t>Country-</a:t>
          </a:r>
          <a:r>
            <a:rPr lang="de-DE" dirty="0" err="1" smtClean="0"/>
            <a:t>specific</a:t>
          </a:r>
          <a:r>
            <a:rPr lang="de-DE" dirty="0" smtClean="0"/>
            <a:t> </a:t>
          </a:r>
          <a:r>
            <a:rPr lang="de-DE" dirty="0" err="1" smtClean="0"/>
            <a:t>analysis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rules</a:t>
          </a:r>
          <a:r>
            <a:rPr lang="de-DE" dirty="0" smtClean="0"/>
            <a:t> and </a:t>
          </a:r>
          <a:r>
            <a:rPr lang="de-DE" dirty="0" err="1" smtClean="0"/>
            <a:t>approval</a:t>
          </a:r>
          <a:r>
            <a:rPr lang="de-DE" dirty="0" smtClean="0"/>
            <a:t> </a:t>
          </a:r>
          <a:r>
            <a:rPr lang="de-DE" dirty="0" err="1" smtClean="0"/>
            <a:t>procedures</a:t>
          </a:r>
          <a:endParaRPr lang="de-DE" dirty="0"/>
        </a:p>
      </dgm:t>
    </dgm:pt>
    <dgm:pt modelId="{8E8DFCE6-5AAF-4732-BCCB-CEEC551D9F8D}" type="parTrans" cxnId="{DA773C9B-B3F0-4DDD-BF57-86242697152D}">
      <dgm:prSet/>
      <dgm:spPr/>
      <dgm:t>
        <a:bodyPr/>
        <a:lstStyle/>
        <a:p>
          <a:endParaRPr lang="de-DE"/>
        </a:p>
      </dgm:t>
    </dgm:pt>
    <dgm:pt modelId="{90F71025-BED8-4D69-9B35-FE3899F4F809}" type="sibTrans" cxnId="{DA773C9B-B3F0-4DDD-BF57-86242697152D}">
      <dgm:prSet/>
      <dgm:spPr/>
      <dgm:t>
        <a:bodyPr/>
        <a:lstStyle/>
        <a:p>
          <a:endParaRPr lang="de-DE"/>
        </a:p>
      </dgm:t>
    </dgm:pt>
    <dgm:pt modelId="{63BABB68-771E-469D-AA3D-11B439EFF669}">
      <dgm:prSet/>
      <dgm:spPr/>
      <dgm:t>
        <a:bodyPr/>
        <a:lstStyle/>
        <a:p>
          <a:pPr rtl="0"/>
          <a:r>
            <a:rPr lang="de-DE" dirty="0" smtClean="0"/>
            <a:t>Investigation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demands</a:t>
          </a:r>
          <a:endParaRPr lang="de-DE" dirty="0"/>
        </a:p>
      </dgm:t>
    </dgm:pt>
    <dgm:pt modelId="{334024B8-E8A1-48A2-B6FD-106A23036560}" type="parTrans" cxnId="{7AACE096-C4BD-48AC-911A-6A3DEA1257BF}">
      <dgm:prSet/>
      <dgm:spPr/>
      <dgm:t>
        <a:bodyPr/>
        <a:lstStyle/>
        <a:p>
          <a:endParaRPr lang="de-DE"/>
        </a:p>
      </dgm:t>
    </dgm:pt>
    <dgm:pt modelId="{A807CC45-5FFB-459F-AC93-0AE780A41F2E}" type="sibTrans" cxnId="{7AACE096-C4BD-48AC-911A-6A3DEA1257BF}">
      <dgm:prSet/>
      <dgm:spPr/>
      <dgm:t>
        <a:bodyPr/>
        <a:lstStyle/>
        <a:p>
          <a:endParaRPr lang="de-DE"/>
        </a:p>
      </dgm:t>
    </dgm:pt>
    <dgm:pt modelId="{9D5E8B1A-1C46-42AA-9D0B-41A2ECE776E1}">
      <dgm:prSet/>
      <dgm:spPr/>
      <dgm:t>
        <a:bodyPr/>
        <a:lstStyle/>
        <a:p>
          <a:pPr rtl="0"/>
          <a:r>
            <a:rPr lang="de-DE" dirty="0" err="1" smtClean="0"/>
            <a:t>Coordination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public</a:t>
          </a:r>
          <a:r>
            <a:rPr lang="de-DE" dirty="0" smtClean="0"/>
            <a:t> </a:t>
          </a:r>
          <a:r>
            <a:rPr lang="de-DE" dirty="0" err="1" smtClean="0"/>
            <a:t>authorities</a:t>
          </a:r>
          <a:endParaRPr lang="de-DE" dirty="0"/>
        </a:p>
      </dgm:t>
    </dgm:pt>
    <dgm:pt modelId="{BB745436-F997-4165-9D66-FCEF793A4EF7}" type="parTrans" cxnId="{81E93AB1-E7E3-4782-B71C-11EBCB922A6B}">
      <dgm:prSet/>
      <dgm:spPr/>
      <dgm:t>
        <a:bodyPr/>
        <a:lstStyle/>
        <a:p>
          <a:endParaRPr lang="de-DE"/>
        </a:p>
      </dgm:t>
    </dgm:pt>
    <dgm:pt modelId="{A68B8805-1B87-4088-9EC7-43AAA4A435D2}" type="sibTrans" cxnId="{81E93AB1-E7E3-4782-B71C-11EBCB922A6B}">
      <dgm:prSet/>
      <dgm:spPr/>
      <dgm:t>
        <a:bodyPr/>
        <a:lstStyle/>
        <a:p>
          <a:endParaRPr lang="de-DE"/>
        </a:p>
      </dgm:t>
    </dgm:pt>
    <dgm:pt modelId="{5BF0F500-9636-4742-8E0E-07BA6D4FC61B}">
      <dgm:prSet/>
      <dgm:spPr/>
      <dgm:t>
        <a:bodyPr/>
        <a:lstStyle/>
        <a:p>
          <a:pPr rtl="0"/>
          <a:r>
            <a:rPr lang="de-DE" dirty="0" smtClean="0"/>
            <a:t>Generation / </a:t>
          </a:r>
          <a:r>
            <a:rPr lang="de-DE" dirty="0" err="1" smtClean="0"/>
            <a:t>testing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approval</a:t>
          </a:r>
          <a:r>
            <a:rPr lang="de-DE" dirty="0" smtClean="0"/>
            <a:t> </a:t>
          </a:r>
          <a:r>
            <a:rPr lang="de-DE" dirty="0" err="1" smtClean="0"/>
            <a:t>documents</a:t>
          </a:r>
          <a:endParaRPr lang="de-DE" dirty="0"/>
        </a:p>
      </dgm:t>
    </dgm:pt>
    <dgm:pt modelId="{0814C605-DD8C-4BF1-A216-A0F7C8C81571}" type="parTrans" cxnId="{368CFE5F-9BD6-42C7-8435-4311716DA055}">
      <dgm:prSet/>
      <dgm:spPr/>
      <dgm:t>
        <a:bodyPr/>
        <a:lstStyle/>
        <a:p>
          <a:endParaRPr lang="de-DE"/>
        </a:p>
      </dgm:t>
    </dgm:pt>
    <dgm:pt modelId="{7795FFCD-EED0-4EC9-A01E-43E45DF1F148}" type="sibTrans" cxnId="{368CFE5F-9BD6-42C7-8435-4311716DA055}">
      <dgm:prSet/>
      <dgm:spPr/>
      <dgm:t>
        <a:bodyPr/>
        <a:lstStyle/>
        <a:p>
          <a:endParaRPr lang="de-DE"/>
        </a:p>
      </dgm:t>
    </dgm:pt>
    <dgm:pt modelId="{F9E5B5EF-D0B1-4E15-BA87-87B4208F3619}" type="pres">
      <dgm:prSet presAssocID="{37B6350E-6F26-490B-B5E1-C9E1906F83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B8D96B0-1257-45A6-92E3-224AA784E3D8}" type="pres">
      <dgm:prSet presAssocID="{37B6350E-6F26-490B-B5E1-C9E1906F83BA}" presName="dummyMaxCanvas" presStyleCnt="0">
        <dgm:presLayoutVars/>
      </dgm:prSet>
      <dgm:spPr/>
    </dgm:pt>
    <dgm:pt modelId="{2CAAE9B3-70EF-4E97-A15C-7EF974A7AAB7}" type="pres">
      <dgm:prSet presAssocID="{37B6350E-6F26-490B-B5E1-C9E1906F83BA}" presName="FourNodes_1" presStyleLbl="node1" presStyleIdx="0" presStyleCnt="4" custLinFactNeighborX="-54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23275D-808C-4FA8-A1F8-D2C1151B6C91}" type="pres">
      <dgm:prSet presAssocID="{37B6350E-6F26-490B-B5E1-C9E1906F83B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EC283B-B92D-4D40-AA41-57CE9AE1E469}" type="pres">
      <dgm:prSet presAssocID="{37B6350E-6F26-490B-B5E1-C9E1906F83BA}" presName="FourNodes_3" presStyleLbl="node1" presStyleIdx="2" presStyleCnt="4" custLinFactNeighborY="-49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A9ED55-D9F4-48EC-98F7-A11F9EDBEBBC}" type="pres">
      <dgm:prSet presAssocID="{37B6350E-6F26-490B-B5E1-C9E1906F83B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66F85E-4700-4BEC-98B1-30742D7D1C48}" type="pres">
      <dgm:prSet presAssocID="{37B6350E-6F26-490B-B5E1-C9E1906F83B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F08B89-9513-4025-BBE6-9431F99E7822}" type="pres">
      <dgm:prSet presAssocID="{37B6350E-6F26-490B-B5E1-C9E1906F83B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F89E7A-F9CB-483B-ADE9-6687CBA03D1C}" type="pres">
      <dgm:prSet presAssocID="{37B6350E-6F26-490B-B5E1-C9E1906F83B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DF416D-FD50-40CE-94C5-98341ECA7EA8}" type="pres">
      <dgm:prSet presAssocID="{37B6350E-6F26-490B-B5E1-C9E1906F83B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2737BA-9448-45EC-B23E-63398DA825E9}" type="pres">
      <dgm:prSet presAssocID="{37B6350E-6F26-490B-B5E1-C9E1906F83B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22449D-B6C3-4D7A-93BE-C6D098356654}" type="pres">
      <dgm:prSet presAssocID="{37B6350E-6F26-490B-B5E1-C9E1906F83B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86D488-4F07-4A55-83E1-D88FCC3B4645}" type="pres">
      <dgm:prSet presAssocID="{37B6350E-6F26-490B-B5E1-C9E1906F83B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49F8E44-A07C-42CA-AD08-4C04651EC10F}" type="presOf" srcId="{5BF0F500-9636-4742-8E0E-07BA6D4FC61B}" destId="{E3A9ED55-D9F4-48EC-98F7-A11F9EDBEBBC}" srcOrd="0" destOrd="0" presId="urn:microsoft.com/office/officeart/2005/8/layout/vProcess5"/>
    <dgm:cxn modelId="{3A9BBA7D-A137-4AF3-BA87-04596B212B0A}" type="presOf" srcId="{90F71025-BED8-4D69-9B35-FE3899F4F809}" destId="{0B66F85E-4700-4BEC-98B1-30742D7D1C48}" srcOrd="0" destOrd="0" presId="urn:microsoft.com/office/officeart/2005/8/layout/vProcess5"/>
    <dgm:cxn modelId="{81E93AB1-E7E3-4782-B71C-11EBCB922A6B}" srcId="{37B6350E-6F26-490B-B5E1-C9E1906F83BA}" destId="{9D5E8B1A-1C46-42AA-9D0B-41A2ECE776E1}" srcOrd="2" destOrd="0" parTransId="{BB745436-F997-4165-9D66-FCEF793A4EF7}" sibTransId="{A68B8805-1B87-4088-9EC7-43AAA4A435D2}"/>
    <dgm:cxn modelId="{D7B03D2C-BE13-4772-A34B-C5D3FDCBD343}" type="presOf" srcId="{63BABB68-771E-469D-AA3D-11B439EFF669}" destId="{4B23275D-808C-4FA8-A1F8-D2C1151B6C91}" srcOrd="0" destOrd="0" presId="urn:microsoft.com/office/officeart/2005/8/layout/vProcess5"/>
    <dgm:cxn modelId="{33ACCE43-4E69-46D5-ABA0-7DB9037A7491}" type="presOf" srcId="{A68B8805-1B87-4088-9EC7-43AAA4A435D2}" destId="{45F89E7A-F9CB-483B-ADE9-6687CBA03D1C}" srcOrd="0" destOrd="0" presId="urn:microsoft.com/office/officeart/2005/8/layout/vProcess5"/>
    <dgm:cxn modelId="{42521BA6-2A9F-49DF-AC8C-965A38C0B2E3}" type="presOf" srcId="{9D5E8B1A-1C46-42AA-9D0B-41A2ECE776E1}" destId="{C7EC283B-B92D-4D40-AA41-57CE9AE1E469}" srcOrd="0" destOrd="0" presId="urn:microsoft.com/office/officeart/2005/8/layout/vProcess5"/>
    <dgm:cxn modelId="{7AACE096-C4BD-48AC-911A-6A3DEA1257BF}" srcId="{37B6350E-6F26-490B-B5E1-C9E1906F83BA}" destId="{63BABB68-771E-469D-AA3D-11B439EFF669}" srcOrd="1" destOrd="0" parTransId="{334024B8-E8A1-48A2-B6FD-106A23036560}" sibTransId="{A807CC45-5FFB-459F-AC93-0AE780A41F2E}"/>
    <dgm:cxn modelId="{F4CA8BEE-CEC8-4E5B-BE62-B1400133F57F}" type="presOf" srcId="{5BF0F500-9636-4742-8E0E-07BA6D4FC61B}" destId="{6486D488-4F07-4A55-83E1-D88FCC3B4645}" srcOrd="1" destOrd="0" presId="urn:microsoft.com/office/officeart/2005/8/layout/vProcess5"/>
    <dgm:cxn modelId="{A2B09787-FEB8-4142-BE12-CCAE2042AF66}" type="presOf" srcId="{9D5E8B1A-1C46-42AA-9D0B-41A2ECE776E1}" destId="{3422449D-B6C3-4D7A-93BE-C6D098356654}" srcOrd="1" destOrd="0" presId="urn:microsoft.com/office/officeart/2005/8/layout/vProcess5"/>
    <dgm:cxn modelId="{DA773C9B-B3F0-4DDD-BF57-86242697152D}" srcId="{37B6350E-6F26-490B-B5E1-C9E1906F83BA}" destId="{EA1E1BF0-04D5-41DE-A32A-B6C90727C08E}" srcOrd="0" destOrd="0" parTransId="{8E8DFCE6-5AAF-4732-BCCB-CEEC551D9F8D}" sibTransId="{90F71025-BED8-4D69-9B35-FE3899F4F809}"/>
    <dgm:cxn modelId="{1F8E29DB-A87F-4159-914D-C3CCC8B08755}" type="presOf" srcId="{A807CC45-5FFB-459F-AC93-0AE780A41F2E}" destId="{60F08B89-9513-4025-BBE6-9431F99E7822}" srcOrd="0" destOrd="0" presId="urn:microsoft.com/office/officeart/2005/8/layout/vProcess5"/>
    <dgm:cxn modelId="{368CFE5F-9BD6-42C7-8435-4311716DA055}" srcId="{37B6350E-6F26-490B-B5E1-C9E1906F83BA}" destId="{5BF0F500-9636-4742-8E0E-07BA6D4FC61B}" srcOrd="3" destOrd="0" parTransId="{0814C605-DD8C-4BF1-A216-A0F7C8C81571}" sibTransId="{7795FFCD-EED0-4EC9-A01E-43E45DF1F148}"/>
    <dgm:cxn modelId="{910C9850-CEF1-4445-9210-42773105E690}" type="presOf" srcId="{63BABB68-771E-469D-AA3D-11B439EFF669}" destId="{BA2737BA-9448-45EC-B23E-63398DA825E9}" srcOrd="1" destOrd="0" presId="urn:microsoft.com/office/officeart/2005/8/layout/vProcess5"/>
    <dgm:cxn modelId="{B34B145C-38CA-4ACD-8356-979826F8CEEE}" type="presOf" srcId="{EA1E1BF0-04D5-41DE-A32A-B6C90727C08E}" destId="{2CAAE9B3-70EF-4E97-A15C-7EF974A7AAB7}" srcOrd="0" destOrd="0" presId="urn:microsoft.com/office/officeart/2005/8/layout/vProcess5"/>
    <dgm:cxn modelId="{9487CFDE-F48A-4E5A-8F0E-2EB7A22F4F30}" type="presOf" srcId="{EA1E1BF0-04D5-41DE-A32A-B6C90727C08E}" destId="{57DF416D-FD50-40CE-94C5-98341ECA7EA8}" srcOrd="1" destOrd="0" presId="urn:microsoft.com/office/officeart/2005/8/layout/vProcess5"/>
    <dgm:cxn modelId="{035A3321-8568-4B9F-8DB6-9F1ACAB8FFDF}" type="presOf" srcId="{37B6350E-6F26-490B-B5E1-C9E1906F83BA}" destId="{F9E5B5EF-D0B1-4E15-BA87-87B4208F3619}" srcOrd="0" destOrd="0" presId="urn:microsoft.com/office/officeart/2005/8/layout/vProcess5"/>
    <dgm:cxn modelId="{9F761D2C-23A8-40E7-AC5B-224626976814}" type="presParOf" srcId="{F9E5B5EF-D0B1-4E15-BA87-87B4208F3619}" destId="{2B8D96B0-1257-45A6-92E3-224AA784E3D8}" srcOrd="0" destOrd="0" presId="urn:microsoft.com/office/officeart/2005/8/layout/vProcess5"/>
    <dgm:cxn modelId="{918261F2-50FB-4C7D-82D4-D6716F592BA2}" type="presParOf" srcId="{F9E5B5EF-D0B1-4E15-BA87-87B4208F3619}" destId="{2CAAE9B3-70EF-4E97-A15C-7EF974A7AAB7}" srcOrd="1" destOrd="0" presId="urn:microsoft.com/office/officeart/2005/8/layout/vProcess5"/>
    <dgm:cxn modelId="{57912A86-06AD-4E9F-BA38-80027C0B548D}" type="presParOf" srcId="{F9E5B5EF-D0B1-4E15-BA87-87B4208F3619}" destId="{4B23275D-808C-4FA8-A1F8-D2C1151B6C91}" srcOrd="2" destOrd="0" presId="urn:microsoft.com/office/officeart/2005/8/layout/vProcess5"/>
    <dgm:cxn modelId="{496FF194-F233-4B44-82D0-4C589ED02996}" type="presParOf" srcId="{F9E5B5EF-D0B1-4E15-BA87-87B4208F3619}" destId="{C7EC283B-B92D-4D40-AA41-57CE9AE1E469}" srcOrd="3" destOrd="0" presId="urn:microsoft.com/office/officeart/2005/8/layout/vProcess5"/>
    <dgm:cxn modelId="{D998D971-7582-436F-999D-007215944A8B}" type="presParOf" srcId="{F9E5B5EF-D0B1-4E15-BA87-87B4208F3619}" destId="{E3A9ED55-D9F4-48EC-98F7-A11F9EDBEBBC}" srcOrd="4" destOrd="0" presId="urn:microsoft.com/office/officeart/2005/8/layout/vProcess5"/>
    <dgm:cxn modelId="{EE0D8E6F-177B-42D5-996E-18D32CDA794A}" type="presParOf" srcId="{F9E5B5EF-D0B1-4E15-BA87-87B4208F3619}" destId="{0B66F85E-4700-4BEC-98B1-30742D7D1C48}" srcOrd="5" destOrd="0" presId="urn:microsoft.com/office/officeart/2005/8/layout/vProcess5"/>
    <dgm:cxn modelId="{B50CE3FE-B030-40FC-8D92-C7677A334AC9}" type="presParOf" srcId="{F9E5B5EF-D0B1-4E15-BA87-87B4208F3619}" destId="{60F08B89-9513-4025-BBE6-9431F99E7822}" srcOrd="6" destOrd="0" presId="urn:microsoft.com/office/officeart/2005/8/layout/vProcess5"/>
    <dgm:cxn modelId="{3EA2109C-31F6-4072-A9A9-FB8504315734}" type="presParOf" srcId="{F9E5B5EF-D0B1-4E15-BA87-87B4208F3619}" destId="{45F89E7A-F9CB-483B-ADE9-6687CBA03D1C}" srcOrd="7" destOrd="0" presId="urn:microsoft.com/office/officeart/2005/8/layout/vProcess5"/>
    <dgm:cxn modelId="{2C3239F4-DE44-4C37-9C9B-CCD30CC4B1D0}" type="presParOf" srcId="{F9E5B5EF-D0B1-4E15-BA87-87B4208F3619}" destId="{57DF416D-FD50-40CE-94C5-98341ECA7EA8}" srcOrd="8" destOrd="0" presId="urn:microsoft.com/office/officeart/2005/8/layout/vProcess5"/>
    <dgm:cxn modelId="{5B86B7DC-F417-4D8D-B25B-AFAF36E66001}" type="presParOf" srcId="{F9E5B5EF-D0B1-4E15-BA87-87B4208F3619}" destId="{BA2737BA-9448-45EC-B23E-63398DA825E9}" srcOrd="9" destOrd="0" presId="urn:microsoft.com/office/officeart/2005/8/layout/vProcess5"/>
    <dgm:cxn modelId="{A8DF4E95-0BF0-4DCC-80C0-87F62B35FD9F}" type="presParOf" srcId="{F9E5B5EF-D0B1-4E15-BA87-87B4208F3619}" destId="{3422449D-B6C3-4D7A-93BE-C6D098356654}" srcOrd="10" destOrd="0" presId="urn:microsoft.com/office/officeart/2005/8/layout/vProcess5"/>
    <dgm:cxn modelId="{D574B2AD-CBA6-4084-9245-FFD2A4088C63}" type="presParOf" srcId="{F9E5B5EF-D0B1-4E15-BA87-87B4208F3619}" destId="{6486D488-4F07-4A55-83E1-D88FCC3B46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AE9B3-70EF-4E97-A15C-7EF974A7AAB7}">
      <dsp:nvSpPr>
        <dsp:cNvPr id="0" name=""/>
        <dsp:cNvSpPr/>
      </dsp:nvSpPr>
      <dsp:spPr>
        <a:xfrm>
          <a:off x="0" y="0"/>
          <a:ext cx="5299788" cy="760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Country-</a:t>
          </a:r>
          <a:r>
            <a:rPr lang="de-DE" sz="2100" kern="1200" dirty="0" err="1" smtClean="0"/>
            <a:t>specific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analysis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of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rules</a:t>
          </a:r>
          <a:r>
            <a:rPr lang="de-DE" sz="2100" kern="1200" dirty="0" smtClean="0"/>
            <a:t> and </a:t>
          </a:r>
          <a:r>
            <a:rPr lang="de-DE" sz="2100" kern="1200" dirty="0" err="1" smtClean="0"/>
            <a:t>approval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procedures</a:t>
          </a:r>
          <a:endParaRPr lang="de-DE" sz="2100" kern="1200" dirty="0"/>
        </a:p>
      </dsp:txBody>
      <dsp:txXfrm>
        <a:off x="0" y="0"/>
        <a:ext cx="4459541" cy="760404"/>
      </dsp:txXfrm>
    </dsp:sp>
    <dsp:sp modelId="{4B23275D-808C-4FA8-A1F8-D2C1151B6C91}">
      <dsp:nvSpPr>
        <dsp:cNvPr id="0" name=""/>
        <dsp:cNvSpPr/>
      </dsp:nvSpPr>
      <dsp:spPr>
        <a:xfrm>
          <a:off x="443857" y="898659"/>
          <a:ext cx="5299788" cy="760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Investigation </a:t>
          </a:r>
          <a:r>
            <a:rPr lang="de-DE" sz="2100" kern="1200" dirty="0" err="1" smtClean="0"/>
            <a:t>of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demands</a:t>
          </a:r>
          <a:endParaRPr lang="de-DE" sz="2100" kern="1200" dirty="0"/>
        </a:p>
      </dsp:txBody>
      <dsp:txXfrm>
        <a:off x="443857" y="898659"/>
        <a:ext cx="4361668" cy="760404"/>
      </dsp:txXfrm>
    </dsp:sp>
    <dsp:sp modelId="{C7EC283B-B92D-4D40-AA41-57CE9AE1E469}">
      <dsp:nvSpPr>
        <dsp:cNvPr id="0" name=""/>
        <dsp:cNvSpPr/>
      </dsp:nvSpPr>
      <dsp:spPr>
        <a:xfrm>
          <a:off x="881089" y="1759945"/>
          <a:ext cx="5299788" cy="760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Coordination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with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public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authorities</a:t>
          </a:r>
          <a:endParaRPr lang="de-DE" sz="2100" kern="1200" dirty="0"/>
        </a:p>
      </dsp:txBody>
      <dsp:txXfrm>
        <a:off x="881089" y="1759945"/>
        <a:ext cx="4368293" cy="760404"/>
      </dsp:txXfrm>
    </dsp:sp>
    <dsp:sp modelId="{E3A9ED55-D9F4-48EC-98F7-A11F9EDBEBBC}">
      <dsp:nvSpPr>
        <dsp:cNvPr id="0" name=""/>
        <dsp:cNvSpPr/>
      </dsp:nvSpPr>
      <dsp:spPr>
        <a:xfrm>
          <a:off x="1324947" y="2695979"/>
          <a:ext cx="5299788" cy="76040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Generation / </a:t>
          </a:r>
          <a:r>
            <a:rPr lang="de-DE" sz="2100" kern="1200" dirty="0" err="1" smtClean="0"/>
            <a:t>testing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of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approval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documents</a:t>
          </a:r>
          <a:endParaRPr lang="de-DE" sz="2100" kern="1200" dirty="0"/>
        </a:p>
      </dsp:txBody>
      <dsp:txXfrm>
        <a:off x="1324947" y="2695979"/>
        <a:ext cx="4361668" cy="760404"/>
      </dsp:txXfrm>
    </dsp:sp>
    <dsp:sp modelId="{0B66F85E-4700-4BEC-98B1-30742D7D1C48}">
      <dsp:nvSpPr>
        <dsp:cNvPr id="0" name=""/>
        <dsp:cNvSpPr/>
      </dsp:nvSpPr>
      <dsp:spPr>
        <a:xfrm>
          <a:off x="4805525" y="58240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/>
        </a:p>
      </dsp:txBody>
      <dsp:txXfrm>
        <a:off x="4805525" y="582400"/>
        <a:ext cx="494262" cy="494262"/>
      </dsp:txXfrm>
    </dsp:sp>
    <dsp:sp modelId="{60F08B89-9513-4025-BBE6-9431F99E7822}">
      <dsp:nvSpPr>
        <dsp:cNvPr id="0" name=""/>
        <dsp:cNvSpPr/>
      </dsp:nvSpPr>
      <dsp:spPr>
        <a:xfrm>
          <a:off x="5249383" y="148106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/>
        </a:p>
      </dsp:txBody>
      <dsp:txXfrm>
        <a:off x="5249383" y="1481060"/>
        <a:ext cx="494262" cy="494262"/>
      </dsp:txXfrm>
    </dsp:sp>
    <dsp:sp modelId="{45F89E7A-F9CB-483B-ADE9-6687CBA03D1C}">
      <dsp:nvSpPr>
        <dsp:cNvPr id="0" name=""/>
        <dsp:cNvSpPr/>
      </dsp:nvSpPr>
      <dsp:spPr>
        <a:xfrm>
          <a:off x="5686615" y="237972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300" kern="1200"/>
        </a:p>
      </dsp:txBody>
      <dsp:txXfrm>
        <a:off x="5686615" y="2379720"/>
        <a:ext cx="494262" cy="494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A429651-09E6-4EB1-B0D2-4F9524E9D9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2950"/>
            <a:ext cx="5095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defTabSz="923479">
              <a:defRPr sz="1200">
                <a:latin typeface="Times New Roman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53EB6D-94A1-46F5-B3F5-B3FBA3BA76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A275B6F3-9814-4E0B-A63D-9D803B5AA66E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919163"/>
              <a:t>1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7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3DC9C58C-63EB-4A7C-87A7-65909C2C59E5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914400"/>
              <a:t>15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5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350"/>
            <a:fld id="{9CC00E3E-F4D3-4FBC-80D2-DF85BFB4F8FE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895350"/>
              <a:t>17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7713"/>
            <a:ext cx="5091113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40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5DB03FFC-B8D8-43BA-9E10-AE9C41885596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919163"/>
              <a:t>2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155"/>
            <a:fld id="{D8B57A5E-F00E-4C87-BB43-211C5A2BD55D}" type="slidenum">
              <a:rPr lang="de-DE"/>
              <a:pPr defTabSz="899155"/>
              <a:t>3</a:t>
            </a:fld>
            <a:endParaRPr lang="de-DE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7713"/>
            <a:ext cx="5091113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432" y="4714653"/>
            <a:ext cx="4988812" cy="446367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3EED116B-F8EA-49D4-9F0A-6045F73A25D8}" type="slidenum">
              <a:rPr lang="de-DE" smtClean="0"/>
              <a:pPr defTabSz="915988"/>
              <a:t>4</a:t>
            </a:fld>
            <a:endParaRPr lang="de-DE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6125"/>
            <a:ext cx="5089525" cy="37211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122"/>
            <a:ext cx="4984750" cy="446651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6125"/>
            <a:ext cx="5089525" cy="37211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EC8E8-9E5A-44CD-9F5B-21E65EE2C6F1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A806BB8-F6FA-422E-9617-7197E864CE2C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914400"/>
              <a:t>11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5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A806BB8-F6FA-422E-9617-7197E864CE2C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914400"/>
              <a:t>12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5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4B6D802D-1C05-43F2-B03D-BA7ABC27B65A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914400"/>
              <a:t>13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5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05BBB0D1-0349-4ED9-BF8A-BF639DC72244}" type="slidenum">
              <a:rPr lang="de-DE" smtClean="0">
                <a:latin typeface="Times New Roman" pitchFamily="18" charset="0"/>
                <a:ea typeface="ＭＳ Ｐゴシック" pitchFamily="34" charset="-128"/>
              </a:rPr>
              <a:pPr defTabSz="914400"/>
              <a:t>14</a:t>
            </a:fld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50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90513" y="6818313"/>
            <a:ext cx="882650" cy="260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>
            <a:spAutoFit/>
          </a:bodyPr>
          <a:lstStyle/>
          <a:p>
            <a:pPr defTabSz="762000" eaLnBrk="0" hangingPunct="0">
              <a:defRPr/>
            </a:pPr>
            <a:r>
              <a:rPr lang="de-DE" sz="1100">
                <a:latin typeface="Arial Narrow" pitchFamily="-112" charset="0"/>
                <a:ea typeface="ＭＳ Ｐゴシック" pitchFamily="-112" charset="-128"/>
              </a:rPr>
              <a:t>TÜV SÜD AG</a:t>
            </a:r>
            <a:endParaRPr lang="en-US" sz="1100">
              <a:latin typeface="Arial Narrow" pitchFamily="-112" charset="0"/>
              <a:ea typeface="ＭＳ Ｐゴシック" pitchFamily="-112" charset="-128"/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413" y="88900"/>
            <a:ext cx="10969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379413"/>
            <a:ext cx="80359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9144000" cy="609600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733800"/>
            <a:ext cx="8686800" cy="1219200"/>
          </a:xfrm>
        </p:spPr>
        <p:txBody>
          <a:bodyPr/>
          <a:lstStyle>
            <a:lvl1pPr marL="0" indent="0" algn="ctr">
              <a:buFont typeface="Wingdings" charset="2"/>
              <a:buNone/>
              <a:defRPr sz="21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DF5A-4C2C-439F-BC54-1CBB1354E68C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DF177-5554-4CF3-AA9B-3FE0C748AB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F95FB-43A2-47D4-AEB8-E35A6CD6D2C5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4E0B4-708D-4AC4-A34A-DF1ECC59EF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42175" y="381000"/>
            <a:ext cx="2282825" cy="6108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81000"/>
            <a:ext cx="6699250" cy="6108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203D0-8E7D-4BD9-B0CF-7A90FCB21EE3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80393-76C2-48F1-BFA7-8A10E753FC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3863" y="6858000"/>
            <a:ext cx="3683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9832-9558-4601-AA71-002030F31F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3863" y="6858000"/>
            <a:ext cx="3683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9832-9558-4601-AA71-002030F31F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3863" y="6858000"/>
            <a:ext cx="3683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9832-9558-4601-AA71-002030F31F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E124-176B-4AA2-8F0E-B0EF4C94D566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E958-E3C0-4259-9E17-BEDB4002E6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651375"/>
            <a:ext cx="8420100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3068638"/>
            <a:ext cx="8420100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A6647-094E-4C19-BB66-67E49DA566CE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5D66-6C4F-4589-9275-8FBAE75AA1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563688"/>
            <a:ext cx="4381500" cy="4926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3500" y="1563688"/>
            <a:ext cx="4381500" cy="4926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D986-3E6D-409B-91EF-80268F849D6F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5DA1-F261-4EB0-AD89-A2C7E2328E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20838"/>
            <a:ext cx="4376738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295525"/>
            <a:ext cx="4376738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620838"/>
            <a:ext cx="4378325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295525"/>
            <a:ext cx="4378325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62C9-26B4-405B-8A2E-FA7BD05B625A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B679-F2B4-4E73-B93D-8622A7DC92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6F2D5-8411-4FF6-A618-632E2AC13E64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D9DE-8EDB-4916-B832-995B42F158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10BA-946A-4D5E-8A8F-A63CA5357806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184F-E08F-4D3E-9B2B-7F7D8BC3D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88925"/>
            <a:ext cx="3259138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88925"/>
            <a:ext cx="5537200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514475"/>
            <a:ext cx="3259138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0C767-489B-4AD7-A5C4-0EB57975DC3F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CBAB-4142-4049-B042-CFB2781811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67300"/>
            <a:ext cx="59436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46113"/>
            <a:ext cx="59436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665788"/>
            <a:ext cx="59436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A9FC-0DB3-4FAB-BBF6-58F48C721823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DBBB0-1436-4231-99EB-BBD8260B83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81000"/>
            <a:ext cx="791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969" tIns="48984" rIns="97969" bIns="48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63688"/>
            <a:ext cx="89154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74100" y="685800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ECD2822-3238-4A0E-BF67-C4EB17116EFA}" type="datetime1">
              <a:rPr lang="de-DE"/>
              <a:pPr>
                <a:defRPr/>
              </a:pPr>
              <a:t>26.10.2011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8700" y="6858000"/>
            <a:ext cx="525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2900" y="6858000"/>
            <a:ext cx="368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CA88A93-342E-4A9E-B8DC-EE79609AE3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290513" y="6818313"/>
            <a:ext cx="882650" cy="260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4" tIns="45717" rIns="91434" bIns="45717">
            <a:spAutoFit/>
          </a:bodyPr>
          <a:lstStyle/>
          <a:p>
            <a:pPr defTabSz="762000" eaLnBrk="0" hangingPunct="0">
              <a:defRPr/>
            </a:pPr>
            <a:r>
              <a:rPr lang="de-DE" sz="1100">
                <a:latin typeface="Arial Narrow" pitchFamily="-112" charset="0"/>
                <a:ea typeface="ＭＳ Ｐゴシック" pitchFamily="-112" charset="-128"/>
              </a:rPr>
              <a:t>TÜV </a:t>
            </a:r>
            <a:r>
              <a:rPr lang="en-US" sz="1100">
                <a:latin typeface="Arial Narrow" pitchFamily="-112" charset="0"/>
                <a:ea typeface="ＭＳ Ｐゴシック" pitchFamily="-112" charset="-128"/>
              </a:rPr>
              <a:t>SÜD AG</a:t>
            </a:r>
            <a:endParaRPr lang="de-DE" sz="1100">
              <a:latin typeface="Arial Narrow" pitchFamily="-112" charset="0"/>
              <a:ea typeface="ＭＳ Ｐゴシック" pitchFamily="-112" charset="-128"/>
            </a:endParaRPr>
          </a:p>
        </p:txBody>
      </p:sp>
      <p:pic>
        <p:nvPicPr>
          <p:cNvPr id="1034" name="Picture 4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07413" y="88900"/>
            <a:ext cx="10969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9"/>
          <p:cNvGraphicFramePr>
            <a:graphicFrameLocks/>
          </p:cNvGraphicFramePr>
          <p:nvPr/>
        </p:nvGraphicFramePr>
        <p:xfrm>
          <a:off x="377825" y="379413"/>
          <a:ext cx="8175625" cy="433387"/>
        </p:xfrm>
        <a:graphic>
          <a:graphicData uri="http://schemas.openxmlformats.org/presentationml/2006/ole">
            <p:oleObj spid="_x0000_s1026" name="Image" r:id="rId18" imgW="9143475" imgH="583626" progId="">
              <p:embed/>
            </p:oleObj>
          </a:graphicData>
        </a:graphic>
      </p:graphicFrame>
      <p:pic>
        <p:nvPicPr>
          <p:cNvPr id="1035" name="Picture 5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16088" y="6842125"/>
            <a:ext cx="3524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9" r:id="rId12"/>
    <p:sldLayoutId id="2147484070" r:id="rId13"/>
    <p:sldLayoutId id="214748407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9488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979488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2pPr>
      <a:lvl3pPr algn="l" defTabSz="979488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3pPr>
      <a:lvl4pPr algn="l" defTabSz="979488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4pPr>
      <a:lvl5pPr algn="l" defTabSz="979488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5pPr>
      <a:lvl6pPr marL="457200" algn="l" defTabSz="979488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defTabSz="979488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defTabSz="979488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defTabSz="979488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66713" indent="-366713" algn="l" defTabSz="979488" rtl="0" eaLnBrk="0" fontAlgn="base" hangingPunct="0">
        <a:spcBef>
          <a:spcPct val="20000"/>
        </a:spcBef>
        <a:spcAft>
          <a:spcPct val="0"/>
        </a:spcAft>
        <a:buClr>
          <a:srgbClr val="0D4FC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95338" indent="-304800" algn="l" defTabSz="9794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223963" indent="-244475" algn="l" defTabSz="9794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714500" indent="-244475" algn="l" defTabSz="9794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205038" indent="-246063" algn="l" defTabSz="9794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662238" indent="-246063" algn="l" defTabSz="9794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119438" indent="-246063" algn="l" defTabSz="9794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576638" indent="-246063" algn="l" defTabSz="9794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033838" indent="-246063" algn="l" defTabSz="9794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819275" y="2251075"/>
            <a:ext cx="626586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de-DE" sz="4400"/>
              <a:t>International Licensing Service</a:t>
            </a:r>
            <a:endParaRPr lang="de-DE"/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992188" y="4051560"/>
            <a:ext cx="8066087" cy="22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err="1"/>
              <a:t>Fulfilling</a:t>
            </a:r>
            <a:r>
              <a:rPr lang="de-DE" dirty="0"/>
              <a:t> legal </a:t>
            </a:r>
            <a:r>
              <a:rPr lang="de-DE" dirty="0" err="1"/>
              <a:t>demands</a:t>
            </a:r>
            <a:r>
              <a:rPr lang="de-DE" dirty="0"/>
              <a:t> in NPP </a:t>
            </a:r>
            <a:r>
              <a:rPr lang="de-DE" dirty="0" err="1"/>
              <a:t>construction</a:t>
            </a:r>
            <a:r>
              <a:rPr lang="de-DE" dirty="0"/>
              <a:t> and </a:t>
            </a:r>
            <a:r>
              <a:rPr lang="de-DE" dirty="0" err="1"/>
              <a:t>operation</a:t>
            </a:r>
            <a:endParaRPr lang="de-DE" dirty="0"/>
          </a:p>
          <a:p>
            <a:pPr algn="ctr">
              <a:spcBef>
                <a:spcPct val="50000"/>
              </a:spcBef>
            </a:pPr>
            <a:endParaRPr lang="de-DE" dirty="0"/>
          </a:p>
          <a:p>
            <a:pPr algn="ctr">
              <a:spcBef>
                <a:spcPct val="50000"/>
              </a:spcBef>
            </a:pPr>
            <a:r>
              <a:rPr lang="de-DE" dirty="0" smtClean="0"/>
              <a:t>ATOMEX-Europe, 25-26 </a:t>
            </a:r>
            <a:r>
              <a:rPr lang="de-DE" dirty="0" err="1"/>
              <a:t>October</a:t>
            </a:r>
            <a:r>
              <a:rPr lang="de-DE" dirty="0"/>
              <a:t>, 2011</a:t>
            </a:r>
          </a:p>
          <a:p>
            <a:pPr algn="ctr">
              <a:spcBef>
                <a:spcPct val="50000"/>
              </a:spcBef>
            </a:pPr>
            <a:endParaRPr lang="de-DE" dirty="0" smtClean="0"/>
          </a:p>
          <a:p>
            <a:pPr algn="ctr">
              <a:spcBef>
                <a:spcPct val="50000"/>
              </a:spcBef>
            </a:pPr>
            <a:r>
              <a:rPr lang="de-DE" dirty="0" smtClean="0"/>
              <a:t>Dr. Wolfgang Zehtner, TÜV </a:t>
            </a:r>
            <a:r>
              <a:rPr lang="de-DE" dirty="0"/>
              <a:t>SÜD Group</a:t>
            </a: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088" y="6842125"/>
            <a:ext cx="3524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271C45-EC5A-4D58-9B71-EA8B04A4069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8463" y="376238"/>
            <a:ext cx="791527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65" charset="-128"/>
              </a:rPr>
              <a:t>TÜV SÜD Nuclear Activities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3114" y="1934678"/>
            <a:ext cx="4237037" cy="4647426"/>
          </a:xfrm>
          <a:prstGeom prst="rect">
            <a:avLst/>
          </a:prstGeom>
          <a:solidFill>
            <a:srgbClr val="D3E9F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Trainings and Workshops on new developments in the field of quality and safety management, safety assessments and safety requirements for all clients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Safety Assessments and Evaluations of New Fuel Assemblies and Reactor Core </a:t>
            </a:r>
            <a:r>
              <a:rPr lang="en-US" sz="1600" dirty="0" err="1" smtClean="0"/>
              <a:t>Reloadings</a:t>
            </a:r>
            <a:r>
              <a:rPr lang="en-US" sz="1600" dirty="0" smtClean="0"/>
              <a:t> for VVER-Reactor (440/1000)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Verification and Validation of Data libraries and Codes for 3D kinetic and static reactor core calculations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Information exchange on New digital IT &amp; IC Systems for Nuclear Power Plants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Certification Tests of  data base software application for core parameter monitoring system in the framework of the system certification (ANO </a:t>
            </a:r>
            <a:r>
              <a:rPr lang="en-US" sz="1600" dirty="0" err="1" smtClean="0"/>
              <a:t>Atomcertifica</a:t>
            </a:r>
            <a:r>
              <a:rPr lang="en-US" sz="1600" dirty="0" smtClean="0"/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86325" y="1934678"/>
            <a:ext cx="4759325" cy="5037276"/>
          </a:xfrm>
          <a:prstGeom prst="rect">
            <a:avLst/>
          </a:prstGeom>
          <a:solidFill>
            <a:srgbClr val="D3E9F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Workshops on safety aspects and practical experiences in the framework of decommissioning of Nuclear Power plants in Europe (Germany and UK) for </a:t>
            </a:r>
            <a:r>
              <a:rPr lang="en-US" sz="1600" dirty="0" err="1" smtClean="0"/>
              <a:t>Rostekhnadzor</a:t>
            </a:r>
            <a:endParaRPr lang="en-US" sz="1600" dirty="0" smtClean="0"/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Management System Certification for all clients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Safety Assessments and Support to the Russian and Ukraine Regulatory Authority during licensing of equipment delivery in the framework of TACIS </a:t>
            </a:r>
            <a:r>
              <a:rPr lang="en-US" sz="1600" dirty="0" err="1" smtClean="0"/>
              <a:t>Modernisation</a:t>
            </a:r>
            <a:r>
              <a:rPr lang="en-US" sz="1600" dirty="0" smtClean="0"/>
              <a:t> projects for </a:t>
            </a:r>
            <a:r>
              <a:rPr lang="en-US" sz="1600" dirty="0" err="1" smtClean="0"/>
              <a:t>Rosenergoatom</a:t>
            </a:r>
            <a:r>
              <a:rPr lang="en-US" sz="1600" dirty="0" smtClean="0"/>
              <a:t> and </a:t>
            </a:r>
            <a:r>
              <a:rPr lang="en-US" sz="1600" dirty="0" err="1" smtClean="0"/>
              <a:t>Energoatom</a:t>
            </a:r>
            <a:r>
              <a:rPr lang="en-US" sz="1600" dirty="0" smtClean="0"/>
              <a:t> Ukraine (safety relief valves, drives, monitoring systems etc.)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Comparative Analysis of the Main Generation III+ New Build Projects (EPR, VVER-1000 and 1200 etc.)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Development of recommendations for Conformity assessment of products for Ukraine Nuclear Operator </a:t>
            </a:r>
            <a:r>
              <a:rPr lang="en-US" sz="1600" dirty="0" err="1" smtClean="0"/>
              <a:t>Energoatom</a:t>
            </a:r>
            <a:endParaRPr lang="en-US" sz="160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0363" y="1054100"/>
            <a:ext cx="386715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79488" eaLnBrk="0" hangingPunct="0">
              <a:spcBef>
                <a:spcPts val="600"/>
              </a:spcBef>
              <a:spcAft>
                <a:spcPts val="600"/>
              </a:spcAft>
              <a:tabLst>
                <a:tab pos="1335088" algn="l"/>
              </a:tabLst>
              <a:defRPr/>
            </a:pPr>
            <a:r>
              <a:rPr lang="en-GB" sz="16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Sample </a:t>
            </a:r>
            <a:r>
              <a:rPr lang="en-GB" sz="1600" b="1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of TÜV SÜD </a:t>
            </a:r>
            <a:r>
              <a:rPr lang="en-GB" sz="16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Work for Russian and Ukrainian Clients</a:t>
            </a:r>
            <a:endParaRPr lang="en-US" sz="1600" b="1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79488"/>
            <a:fld id="{BAA52248-EA3D-4E0C-B88B-5635C2F0C4BA}" type="slidenum">
              <a:rPr lang="de-DE" smtClean="0">
                <a:latin typeface="Arial Narrow" pitchFamily="34" charset="0"/>
                <a:ea typeface="ＭＳ Ｐゴシック" pitchFamily="34" charset="-128"/>
              </a:rPr>
              <a:pPr defTabSz="979488"/>
              <a:t>11</a:t>
            </a:fld>
            <a:endParaRPr lang="de-DE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8950" y="393700"/>
            <a:ext cx="7915275" cy="4318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International Licensing Services</a:t>
            </a:r>
            <a:endParaRPr lang="de-DE" sz="1400" dirty="0" smtClean="0">
              <a:ea typeface="ＭＳ Ｐゴシック" pitchFamily="34" charset="-128"/>
            </a:endParaRPr>
          </a:p>
        </p:txBody>
      </p:sp>
      <p:sp>
        <p:nvSpPr>
          <p:cNvPr id="13316" name="Rectangle 1030"/>
          <p:cNvSpPr>
            <a:spLocks noChangeArrowheads="1"/>
          </p:cNvSpPr>
          <p:nvPr/>
        </p:nvSpPr>
        <p:spPr bwMode="auto">
          <a:xfrm>
            <a:off x="6905625" y="838200"/>
            <a:ext cx="18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13318" name="Text Box 48"/>
          <p:cNvSpPr txBox="1">
            <a:spLocks noChangeArrowheads="1"/>
          </p:cNvSpPr>
          <p:nvPr/>
        </p:nvSpPr>
        <p:spPr bwMode="auto">
          <a:xfrm>
            <a:off x="4997450" y="1633538"/>
            <a:ext cx="4267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9" tIns="48984" rIns="97969" bIns="48984" anchor="ctr"/>
          <a:lstStyle/>
          <a:p>
            <a:pPr>
              <a:spcBef>
                <a:spcPct val="50000"/>
              </a:spcBef>
            </a:pPr>
            <a:endParaRPr lang="de-DE" b="1" noProof="1"/>
          </a:p>
        </p:txBody>
      </p:sp>
      <p:sp>
        <p:nvSpPr>
          <p:cNvPr id="10" name="Rechteck 9"/>
          <p:cNvSpPr/>
          <p:nvPr/>
        </p:nvSpPr>
        <p:spPr>
          <a:xfrm>
            <a:off x="560512" y="1243236"/>
            <a:ext cx="86410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TÜV SÜD offers consulting to companies in the international nuclear sector concerning approval before filing of application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Discovering nonconformities at the earliest state saves time and money</a:t>
            </a:r>
          </a:p>
          <a:p>
            <a:pPr>
              <a:buFont typeface="Wingdings"/>
              <a:buChar char="à"/>
            </a:pPr>
            <a:endParaRPr lang="en-US" dirty="0"/>
          </a:p>
        </p:txBody>
      </p:sp>
      <p:graphicFrame>
        <p:nvGraphicFramePr>
          <p:cNvPr id="11" name="Diagramm 10"/>
          <p:cNvGraphicFramePr/>
          <p:nvPr/>
        </p:nvGraphicFramePr>
        <p:xfrm>
          <a:off x="1712640" y="2107290"/>
          <a:ext cx="66247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79488"/>
            <a:fld id="{BAA52248-EA3D-4E0C-B88B-5635C2F0C4BA}" type="slidenum">
              <a:rPr lang="de-DE" smtClean="0">
                <a:latin typeface="Arial Narrow" pitchFamily="34" charset="0"/>
                <a:ea typeface="ＭＳ Ｐゴシック" pitchFamily="34" charset="-128"/>
              </a:rPr>
              <a:pPr defTabSz="979488"/>
              <a:t>12</a:t>
            </a:fld>
            <a:endParaRPr lang="de-DE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8950" y="393700"/>
            <a:ext cx="7915275" cy="431800"/>
          </a:xfrm>
        </p:spPr>
        <p:txBody>
          <a:bodyPr/>
          <a:lstStyle/>
          <a:p>
            <a:pPr eaLnBrk="1" hangingPunct="1"/>
            <a:r>
              <a:rPr lang="en-GB" sz="2400" smtClean="0">
                <a:ea typeface="ＭＳ Ｐゴシック" pitchFamily="34" charset="-128"/>
              </a:rPr>
              <a:t>Licensing of NPP SSCs</a:t>
            </a:r>
            <a:endParaRPr lang="de-DE" sz="1400" dirty="0" smtClean="0">
              <a:ea typeface="ＭＳ Ｐゴシック" pitchFamily="34" charset="-128"/>
            </a:endParaRPr>
          </a:p>
        </p:txBody>
      </p:sp>
      <p:sp>
        <p:nvSpPr>
          <p:cNvPr id="13316" name="Rectangle 1030"/>
          <p:cNvSpPr>
            <a:spLocks noChangeArrowheads="1"/>
          </p:cNvSpPr>
          <p:nvPr/>
        </p:nvSpPr>
        <p:spPr bwMode="auto">
          <a:xfrm>
            <a:off x="6905625" y="838200"/>
            <a:ext cx="18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4101" name="Text Box 1032"/>
          <p:cNvSpPr txBox="1">
            <a:spLocks noChangeArrowheads="1"/>
          </p:cNvSpPr>
          <p:nvPr/>
        </p:nvSpPr>
        <p:spPr bwMode="auto">
          <a:xfrm>
            <a:off x="501650" y="1225550"/>
            <a:ext cx="9237663" cy="38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33350" indent="-133350" eaLnBrk="0" hangingPunct="0">
              <a:defRPr/>
            </a:pPr>
            <a:r>
              <a:rPr lang="en-GB" sz="1800" dirty="0"/>
              <a:t>In NPPs, Systems, Structures and Components (SSC) are classified according to their safety </a:t>
            </a:r>
            <a:r>
              <a:rPr lang="en-GB" sz="1800" dirty="0" smtClean="0"/>
              <a:t>relevance</a:t>
            </a:r>
          </a:p>
          <a:p>
            <a:pPr marL="133350" indent="-133350" eaLnBrk="0" hangingPunct="0"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>
                <a:solidFill>
                  <a:srgbClr val="000000"/>
                </a:solidFill>
              </a:rPr>
              <a:t>Example:</a:t>
            </a:r>
          </a:p>
          <a:p>
            <a:pPr>
              <a:defRPr/>
            </a:pPr>
            <a:endParaRPr lang="en-GB" sz="1000" dirty="0">
              <a:solidFill>
                <a:srgbClr val="000000"/>
              </a:solidFill>
            </a:endParaRPr>
          </a:p>
          <a:p>
            <a:pPr marL="133350" indent="-133350">
              <a:buFont typeface="Wingdings" pitchFamily="2" charset="2"/>
              <a:buChar char="§"/>
              <a:defRPr/>
            </a:pPr>
            <a:r>
              <a:rPr lang="en-GB" sz="1800" dirty="0">
                <a:solidFill>
                  <a:srgbClr val="000000"/>
                </a:solidFill>
              </a:rPr>
              <a:t>Reactor pressure vessel, highest safety class: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High demands on leak-tightness, </a:t>
            </a:r>
            <a:r>
              <a:rPr lang="en-GB" sz="1800" dirty="0" smtClean="0">
                <a:solidFill>
                  <a:srgbClr val="000000"/>
                </a:solidFill>
              </a:rPr>
              <a:t>corrosion,</a:t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radiation </a:t>
            </a:r>
            <a:r>
              <a:rPr lang="en-GB" sz="1800" dirty="0">
                <a:solidFill>
                  <a:srgbClr val="000000"/>
                </a:solidFill>
              </a:rPr>
              <a:t>resistance</a:t>
            </a:r>
            <a:r>
              <a:rPr lang="en-GB" sz="1800" dirty="0" smtClean="0">
                <a:solidFill>
                  <a:srgbClr val="000000"/>
                </a:solidFill>
              </a:rPr>
              <a:t>, monitoring </a:t>
            </a:r>
            <a:r>
              <a:rPr lang="en-GB" sz="1800" dirty="0">
                <a:solidFill>
                  <a:srgbClr val="000000"/>
                </a:solidFill>
              </a:rPr>
              <a:t>systems, etc.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 regulation in specific nuclear standards</a:t>
            </a:r>
            <a:br>
              <a:rPr lang="en-GB" sz="1800" dirty="0">
                <a:solidFill>
                  <a:srgbClr val="000000"/>
                </a:solidFill>
                <a:sym typeface="Wingdings" pitchFamily="2" charset="2"/>
              </a:rPr>
            </a:b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133350" indent="-133350">
              <a:buFont typeface="Wingdings" pitchFamily="2" charset="2"/>
              <a:buChar char="§"/>
              <a:defRPr/>
            </a:pPr>
            <a:r>
              <a:rPr lang="en-GB" sz="1800" dirty="0">
                <a:solidFill>
                  <a:srgbClr val="000000"/>
                </a:solidFill>
              </a:rPr>
              <a:t>Turbine oil tank, minor safety class: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no relevance for nuclear safety or radiation protection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 specific nuclear standards do not apply</a:t>
            </a:r>
            <a:br>
              <a:rPr lang="en-GB" sz="1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conventional </a:t>
            </a: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standards will apply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3318" name="Text Box 48"/>
          <p:cNvSpPr txBox="1">
            <a:spLocks noChangeArrowheads="1"/>
          </p:cNvSpPr>
          <p:nvPr/>
        </p:nvSpPr>
        <p:spPr bwMode="auto">
          <a:xfrm>
            <a:off x="4997450" y="1633538"/>
            <a:ext cx="4267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9" tIns="48984" rIns="97969" bIns="48984" anchor="ctr"/>
          <a:lstStyle/>
          <a:p>
            <a:pPr>
              <a:spcBef>
                <a:spcPct val="50000"/>
              </a:spcBef>
            </a:pPr>
            <a:endParaRPr lang="de-DE" b="1" noProof="1"/>
          </a:p>
        </p:txBody>
      </p:sp>
      <p:pic>
        <p:nvPicPr>
          <p:cNvPr id="13319" name="Picture 3" descr="Z:\Freiwirtschaftl_Auftraege\2011 Atomex-Konferenz Prag\RD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64" r="65375" b="30228"/>
          <a:stretch>
            <a:fillRect/>
          </a:stretch>
        </p:blipFill>
        <p:spPr bwMode="auto">
          <a:xfrm>
            <a:off x="7329330" y="1792288"/>
            <a:ext cx="1893887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8" t="5285" r="11542" b="7004"/>
          <a:stretch>
            <a:fillRect/>
          </a:stretch>
        </p:blipFill>
        <p:spPr bwMode="auto">
          <a:xfrm>
            <a:off x="4232900" y="4627640"/>
            <a:ext cx="2736380" cy="246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79488"/>
            <a:fld id="{DE7EF489-0C8F-4E34-BFEE-A46D15241320}" type="slidenum">
              <a:rPr lang="de-DE" smtClean="0">
                <a:latin typeface="Arial Narrow" pitchFamily="34" charset="0"/>
                <a:ea typeface="ＭＳ Ｐゴシック" pitchFamily="34" charset="-128"/>
              </a:rPr>
              <a:pPr defTabSz="979488"/>
              <a:t>13</a:t>
            </a:fld>
            <a:endParaRPr lang="de-DE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8950" y="393700"/>
            <a:ext cx="7915275" cy="4318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ea typeface="ＭＳ Ｐゴシック" pitchFamily="34" charset="-128"/>
              </a:rPr>
              <a:t>Licensing of non-nuclear SSCs</a:t>
            </a:r>
            <a:endParaRPr lang="de-DE" sz="1400" dirty="0" smtClean="0">
              <a:ea typeface="ＭＳ Ｐゴシック" pitchFamily="34" charset="-128"/>
            </a:endParaRPr>
          </a:p>
        </p:txBody>
      </p:sp>
      <p:sp>
        <p:nvSpPr>
          <p:cNvPr id="14340" name="Rectangle 1030"/>
          <p:cNvSpPr>
            <a:spLocks noChangeArrowheads="1"/>
          </p:cNvSpPr>
          <p:nvPr/>
        </p:nvSpPr>
        <p:spPr bwMode="auto">
          <a:xfrm>
            <a:off x="6905625" y="838200"/>
            <a:ext cx="18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4101" name="Text Box 1032"/>
          <p:cNvSpPr txBox="1">
            <a:spLocks noChangeArrowheads="1"/>
          </p:cNvSpPr>
          <p:nvPr/>
        </p:nvSpPr>
        <p:spPr bwMode="auto">
          <a:xfrm>
            <a:off x="344360" y="1225550"/>
            <a:ext cx="9145270" cy="48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indent="-133350" eaLnBrk="0" hangingPunct="0">
              <a:defRPr/>
            </a:pPr>
            <a:r>
              <a:rPr lang="en-GB" sz="1800" dirty="0"/>
              <a:t>Non-nuclear SSCs may be relevant for plant availability</a:t>
            </a:r>
          </a:p>
          <a:p>
            <a:pPr indent="-133350" eaLnBrk="0" hangingPunct="0">
              <a:defRPr/>
            </a:pPr>
            <a:endParaRPr lang="en-GB" sz="1800" dirty="0"/>
          </a:p>
          <a:p>
            <a:pPr indent="-133350"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Turbine </a:t>
            </a:r>
            <a:r>
              <a:rPr lang="en-GB" sz="1800" dirty="0">
                <a:solidFill>
                  <a:srgbClr val="000000"/>
                </a:solidFill>
              </a:rPr>
              <a:t>oil tank, minor safety class but relevant </a:t>
            </a:r>
            <a:r>
              <a:rPr lang="en-GB" sz="1800" dirty="0" smtClean="0">
                <a:solidFill>
                  <a:srgbClr val="000000"/>
                </a:solidFill>
              </a:rPr>
              <a:t>for</a:t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turbine operation</a:t>
            </a: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  <a:p>
            <a:pPr indent="-133350">
              <a:defRPr/>
            </a:pP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 conventional standards (EU</a:t>
            </a: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: CE-Conformity) will </a:t>
            </a: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apply</a:t>
            </a:r>
            <a:b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 additional precautions in </a:t>
            </a: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respect to plant </a:t>
            </a: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availability</a:t>
            </a:r>
            <a:b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may </a:t>
            </a: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be appropriate</a:t>
            </a:r>
          </a:p>
          <a:p>
            <a:pPr indent="-133350">
              <a:defRPr/>
            </a:pP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  <a:p>
            <a:pPr indent="-133350"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TÜV SÜD investigated the demands </a:t>
            </a: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of</a:t>
            </a:r>
            <a:b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GB" sz="1800" dirty="0" smtClean="0">
                <a:solidFill>
                  <a:srgbClr val="000000"/>
                </a:solidFill>
                <a:sym typeface="Wingdings" pitchFamily="2" charset="2"/>
              </a:rPr>
              <a:t>the conventional </a:t>
            </a: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standards in EU. For example:</a:t>
            </a:r>
          </a:p>
          <a:p>
            <a:pPr indent="-133350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Pressure equipment directive</a:t>
            </a:r>
          </a:p>
          <a:p>
            <a:pPr indent="-133350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Machinery directive</a:t>
            </a:r>
          </a:p>
          <a:p>
            <a:pPr indent="-133350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Low voltage directive</a:t>
            </a:r>
          </a:p>
          <a:p>
            <a:pPr indent="-133350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EMC standards</a:t>
            </a:r>
          </a:p>
          <a:p>
            <a:pPr indent="-133350">
              <a:defRPr/>
            </a:pP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  <a:p>
            <a:pPr indent="-133350"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For the turbine island of a modern PWR, TÜV SÜD also investigated appropriate additional precautions in respect to plant availability and anticipated customer demands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DF"/>
              </a:clrFrom>
              <a:clrTo>
                <a:srgbClr val="FEFE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3843" y="1459200"/>
            <a:ext cx="352583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 cstate="print"/>
          <a:srcRect l="26082" r="25156"/>
          <a:stretch>
            <a:fillRect/>
          </a:stretch>
        </p:blipFill>
        <p:spPr bwMode="auto">
          <a:xfrm>
            <a:off x="776288" y="6068802"/>
            <a:ext cx="83534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79488"/>
            <a:fld id="{AF9FF1C4-B5D0-4182-A666-D461A69BE87B}" type="slidenum">
              <a:rPr lang="de-DE" smtClean="0">
                <a:latin typeface="Arial Narrow" pitchFamily="34" charset="0"/>
                <a:ea typeface="ＭＳ Ｐゴシック" pitchFamily="34" charset="-128"/>
              </a:rPr>
              <a:pPr defTabSz="979488"/>
              <a:t>14</a:t>
            </a:fld>
            <a:endParaRPr lang="de-DE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8950" y="393700"/>
            <a:ext cx="7915275" cy="431800"/>
          </a:xfrm>
        </p:spPr>
        <p:txBody>
          <a:bodyPr/>
          <a:lstStyle/>
          <a:p>
            <a:pPr eaLnBrk="1" hangingPunct="1"/>
            <a:r>
              <a:rPr lang="en-GB" sz="2400" smtClean="0">
                <a:ea typeface="ＭＳ Ｐゴシック" pitchFamily="34" charset="-128"/>
              </a:rPr>
              <a:t>Licensing of safety-relevant SSCs</a:t>
            </a:r>
            <a:endParaRPr lang="de-DE" sz="1400" smtClean="0">
              <a:ea typeface="ＭＳ Ｐゴシック" pitchFamily="34" charset="-128"/>
            </a:endParaRPr>
          </a:p>
        </p:txBody>
      </p:sp>
      <p:sp>
        <p:nvSpPr>
          <p:cNvPr id="15364" name="Rectangle 1030"/>
          <p:cNvSpPr>
            <a:spLocks noChangeArrowheads="1"/>
          </p:cNvSpPr>
          <p:nvPr/>
        </p:nvSpPr>
        <p:spPr bwMode="auto">
          <a:xfrm>
            <a:off x="6905625" y="838200"/>
            <a:ext cx="18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4101" name="Text Box 1032"/>
          <p:cNvSpPr txBox="1">
            <a:spLocks noChangeArrowheads="1"/>
          </p:cNvSpPr>
          <p:nvPr/>
        </p:nvSpPr>
        <p:spPr bwMode="auto">
          <a:xfrm>
            <a:off x="344360" y="1225550"/>
            <a:ext cx="9394953" cy="36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en-GB" sz="1800" dirty="0"/>
              <a:t>TÜV SÜD has accompanied construction, operation and dismantling of nuclear </a:t>
            </a:r>
            <a:r>
              <a:rPr lang="en-GB" sz="1800" dirty="0" smtClean="0"/>
              <a:t>power plants </a:t>
            </a:r>
            <a:r>
              <a:rPr lang="en-GB" sz="1800" dirty="0"/>
              <a:t>in Germany.</a:t>
            </a:r>
          </a:p>
          <a:p>
            <a:pPr marL="133350" indent="-133350" eaLnBrk="0" hangingPunct="0">
              <a:defRPr/>
            </a:pPr>
            <a:endParaRPr lang="en-GB" sz="1800" dirty="0"/>
          </a:p>
          <a:p>
            <a:pPr marL="133350" indent="-133350" eaLnBrk="0" hangingPunct="0"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>
                <a:solidFill>
                  <a:srgbClr val="000000"/>
                </a:solidFill>
              </a:rPr>
              <a:t>For German NPPs in operation, </a:t>
            </a:r>
            <a:r>
              <a:rPr lang="en-GB" sz="1800" dirty="0" smtClean="0">
                <a:solidFill>
                  <a:srgbClr val="000000"/>
                </a:solidFill>
              </a:rPr>
              <a:t>TÜV SÜD conducts:</a:t>
            </a:r>
          </a:p>
          <a:p>
            <a:pPr>
              <a:defRPr/>
            </a:pPr>
            <a:endParaRPr lang="en-GB" sz="1800" dirty="0">
              <a:solidFill>
                <a:srgbClr val="000000"/>
              </a:solidFill>
            </a:endParaRPr>
          </a:p>
          <a:p>
            <a:pPr marL="133350" indent="-133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Modification procedures</a:t>
            </a:r>
          </a:p>
          <a:p>
            <a:pPr marL="133350" indent="-133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Periodic tests</a:t>
            </a:r>
          </a:p>
          <a:p>
            <a:pPr marL="133350" indent="-133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Site inspections</a:t>
            </a:r>
          </a:p>
          <a:p>
            <a:pPr marL="133350" indent="-1333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sym typeface="Wingdings" pitchFamily="2" charset="2"/>
              </a:rPr>
              <a:t>Content maintenance of the German nuclear directives</a:t>
            </a:r>
          </a:p>
          <a:p>
            <a:pPr marL="133350" indent="-133350">
              <a:defRPr/>
            </a:pPr>
            <a:endParaRPr lang="en-GB" sz="18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5366" name="Text Box 48"/>
          <p:cNvSpPr txBox="1">
            <a:spLocks noChangeArrowheads="1"/>
          </p:cNvSpPr>
          <p:nvPr/>
        </p:nvSpPr>
        <p:spPr bwMode="auto">
          <a:xfrm>
            <a:off x="4997450" y="1633538"/>
            <a:ext cx="4267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9" tIns="48984" rIns="97969" bIns="48984" anchor="ctr"/>
          <a:lstStyle/>
          <a:p>
            <a:pPr>
              <a:spcBef>
                <a:spcPct val="50000"/>
              </a:spcBef>
            </a:pPr>
            <a:endParaRPr lang="de-DE" b="1" noProof="1"/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/>
          <a:srcRect l="3024" t="3600" r="3230" b="2798"/>
          <a:stretch>
            <a:fillRect/>
          </a:stretch>
        </p:blipFill>
        <p:spPr bwMode="auto">
          <a:xfrm>
            <a:off x="6509060" y="1831089"/>
            <a:ext cx="2692530" cy="22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D:\Tuev\Dokumente und Einstellungen\zehtn-wo\Desktop\Bil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300" y="5141442"/>
            <a:ext cx="4953000" cy="12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79488"/>
            <a:fld id="{CB09AE2B-FEC0-4A09-B4B3-2BD5F9394BBD}" type="slidenum">
              <a:rPr lang="de-DE" smtClean="0">
                <a:latin typeface="Arial Narrow" pitchFamily="34" charset="0"/>
                <a:ea typeface="ＭＳ Ｐゴシック" pitchFamily="34" charset="-128"/>
              </a:rPr>
              <a:pPr defTabSz="979488"/>
              <a:t>15</a:t>
            </a:fld>
            <a:endParaRPr lang="de-DE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205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8950" y="393700"/>
            <a:ext cx="7915275" cy="431800"/>
          </a:xfrm>
        </p:spPr>
        <p:txBody>
          <a:bodyPr/>
          <a:lstStyle/>
          <a:p>
            <a:pPr eaLnBrk="1" hangingPunct="1"/>
            <a:r>
              <a:rPr lang="en-GB" sz="2400" smtClean="0">
                <a:ea typeface="ＭＳ Ｐゴシック" pitchFamily="34" charset="-128"/>
              </a:rPr>
              <a:t>Summary – What we offer</a:t>
            </a:r>
            <a:endParaRPr lang="de-DE" sz="1400" smtClean="0">
              <a:ea typeface="ＭＳ Ｐゴシック" pitchFamily="34" charset="-128"/>
            </a:endParaRPr>
          </a:p>
        </p:txBody>
      </p:sp>
      <p:sp>
        <p:nvSpPr>
          <p:cNvPr id="2053" name="Rectangle 1030"/>
          <p:cNvSpPr>
            <a:spLocks noChangeArrowheads="1"/>
          </p:cNvSpPr>
          <p:nvPr/>
        </p:nvSpPr>
        <p:spPr bwMode="auto">
          <a:xfrm>
            <a:off x="6905625" y="838200"/>
            <a:ext cx="18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en-GB"/>
          </a:p>
        </p:txBody>
      </p:sp>
      <p:sp>
        <p:nvSpPr>
          <p:cNvPr id="2054" name="Text Box 1032"/>
          <p:cNvSpPr txBox="1">
            <a:spLocks noChangeArrowheads="1"/>
          </p:cNvSpPr>
          <p:nvPr/>
        </p:nvSpPr>
        <p:spPr bwMode="auto">
          <a:xfrm>
            <a:off x="416370" y="1225550"/>
            <a:ext cx="6048840" cy="440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dirty="0"/>
              <a:t>TÜV SÜD conducts CE-Conformity tests as Notified Body (</a:t>
            </a:r>
            <a:r>
              <a:rPr lang="en-GB" dirty="0" err="1"/>
              <a:t>NoBo</a:t>
            </a:r>
            <a:r>
              <a:rPr lang="en-GB" dirty="0"/>
              <a:t>)</a:t>
            </a:r>
          </a:p>
          <a:p>
            <a:pPr marL="133350" indent="-133350" eaLnBrk="0" hangingPunct="0"/>
            <a:endParaRPr lang="en-GB" dirty="0"/>
          </a:p>
          <a:p>
            <a:r>
              <a:rPr lang="en-GB" dirty="0" smtClean="0"/>
              <a:t>TÜV </a:t>
            </a:r>
            <a:r>
              <a:rPr lang="en-GB" dirty="0"/>
              <a:t>SÜD offers consulting services for ASME and KTA rules</a:t>
            </a:r>
          </a:p>
          <a:p>
            <a:pPr marL="133350" indent="-133350"/>
            <a:endParaRPr lang="en-GB" dirty="0" smtClean="0"/>
          </a:p>
          <a:p>
            <a:pPr marL="133350" indent="-133350"/>
            <a:endParaRPr lang="en-GB" dirty="0" smtClean="0"/>
          </a:p>
          <a:p>
            <a:pPr marL="133350" indent="-133350"/>
            <a:endParaRPr lang="en-GB" dirty="0" smtClean="0"/>
          </a:p>
          <a:p>
            <a:pPr marL="133350" indent="-133350"/>
            <a:endParaRPr lang="en-GB" dirty="0" smtClean="0"/>
          </a:p>
          <a:p>
            <a:pPr marL="133350" indent="-133350"/>
            <a:endParaRPr lang="en-GB" dirty="0" smtClean="0"/>
          </a:p>
          <a:p>
            <a:pPr marL="133350" indent="-133350"/>
            <a:endParaRPr lang="en-GB" dirty="0"/>
          </a:p>
          <a:p>
            <a:r>
              <a:rPr lang="en-GB" dirty="0" smtClean="0"/>
              <a:t>TÜV ENERGIE CONSULT is accredited to “</a:t>
            </a:r>
            <a:r>
              <a:rPr lang="en-GB" dirty="0" err="1" smtClean="0"/>
              <a:t>Atomsertifica</a:t>
            </a:r>
            <a:r>
              <a:rPr lang="en-GB" dirty="0" smtClean="0"/>
              <a:t>” as test laboratory for nuclear appliances</a:t>
            </a:r>
            <a:endParaRPr lang="en-GB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5" name="Text Box 48"/>
          <p:cNvSpPr txBox="1">
            <a:spLocks noChangeArrowheads="1"/>
          </p:cNvSpPr>
          <p:nvPr/>
        </p:nvSpPr>
        <p:spPr bwMode="auto">
          <a:xfrm>
            <a:off x="4997450" y="1633538"/>
            <a:ext cx="4267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9" tIns="48984" rIns="97969" bIns="48984" anchor="ctr"/>
          <a:lstStyle/>
          <a:p>
            <a:pPr>
              <a:spcBef>
                <a:spcPct val="50000"/>
              </a:spcBef>
            </a:pPr>
            <a:endParaRPr lang="de-DE" b="1" noProof="1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6321425" y="1314450"/>
          <a:ext cx="3384550" cy="4656138"/>
        </p:xfrm>
        <a:graphic>
          <a:graphicData uri="http://schemas.openxmlformats.org/presentationml/2006/ole">
            <p:oleObj spid="_x0000_s2050" name="Acrobat Document" r:id="rId4" imgW="6454440" imgH="8880120" progId="AcroExch.Document.7">
              <p:embed/>
            </p:oleObj>
          </a:graphicData>
        </a:graphic>
      </p:graphicFrame>
      <p:sp>
        <p:nvSpPr>
          <p:cNvPr id="2057" name="Rechteck 9"/>
          <p:cNvSpPr>
            <a:spLocks noChangeArrowheads="1"/>
          </p:cNvSpPr>
          <p:nvPr/>
        </p:nvSpPr>
        <p:spPr bwMode="auto">
          <a:xfrm>
            <a:off x="9417050" y="1243013"/>
            <a:ext cx="288925" cy="51847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58" name="Rechteck 10"/>
          <p:cNvSpPr>
            <a:spLocks noChangeArrowheads="1"/>
          </p:cNvSpPr>
          <p:nvPr/>
        </p:nvSpPr>
        <p:spPr bwMode="auto">
          <a:xfrm>
            <a:off x="6321425" y="5901992"/>
            <a:ext cx="3168650" cy="3603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2" name="Picture 3" descr="D:\Tuev\Dokumente und Einstellungen\zehtn-wo\Desktop\Bil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1492" y="5419750"/>
            <a:ext cx="1957388" cy="1023937"/>
          </a:xfrm>
          <a:prstGeom prst="rect">
            <a:avLst/>
          </a:prstGeom>
          <a:noFill/>
        </p:spPr>
      </p:pic>
      <p:pic>
        <p:nvPicPr>
          <p:cNvPr id="3" name="Picture 4" descr="D:\Tuev\Dokumente und Einstellungen\zehtn-wo\Desktop\ktasymb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180" y="2971410"/>
            <a:ext cx="1557387" cy="1427605"/>
          </a:xfrm>
          <a:prstGeom prst="rect">
            <a:avLst/>
          </a:prstGeom>
          <a:noFill/>
        </p:spPr>
      </p:pic>
      <p:pic>
        <p:nvPicPr>
          <p:cNvPr id="4" name="Picture 5" descr="D:\Tuev\Dokumente und Einstellungen\zehtn-wo\Desktop\bg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6770" y="3260807"/>
            <a:ext cx="1420240" cy="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16496" y="379140"/>
            <a:ext cx="645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Summary</a:t>
            </a:r>
            <a:r>
              <a:rPr lang="de-DE" sz="2400" dirty="0" smtClean="0">
                <a:solidFill>
                  <a:schemeClr val="bg1"/>
                </a:solidFill>
              </a:rPr>
              <a:t> – Value </a:t>
            </a:r>
            <a:r>
              <a:rPr lang="de-DE" sz="2400" dirty="0" err="1" smtClean="0">
                <a:solidFill>
                  <a:schemeClr val="bg1"/>
                </a:solidFill>
              </a:rPr>
              <a:t>for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our</a:t>
            </a:r>
            <a:r>
              <a:rPr lang="de-DE" sz="2400" dirty="0" smtClean="0">
                <a:solidFill>
                  <a:schemeClr val="bg1"/>
                </a:solidFill>
              </a:rPr>
              <a:t> Client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28" y="1569043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Interdisciplinary</a:t>
            </a:r>
            <a:r>
              <a:rPr lang="de-DE" dirty="0" smtClean="0"/>
              <a:t> and </a:t>
            </a:r>
            <a:r>
              <a:rPr lang="de-DE" dirty="0" err="1" smtClean="0"/>
              <a:t>intergral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- </a:t>
            </a:r>
            <a:r>
              <a:rPr lang="de-DE" dirty="0" err="1" smtClean="0"/>
              <a:t>practice</a:t>
            </a:r>
            <a:r>
              <a:rPr lang="de-DE" dirty="0" smtClean="0"/>
              <a:t> </a:t>
            </a:r>
            <a:r>
              <a:rPr lang="de-DE" dirty="0" err="1" smtClean="0"/>
              <a:t>oriented</a:t>
            </a:r>
            <a:r>
              <a:rPr lang="de-DE" dirty="0" smtClean="0"/>
              <a:t> and</a:t>
            </a:r>
            <a:br>
              <a:rPr lang="de-DE" dirty="0" smtClean="0"/>
            </a:br>
            <a:r>
              <a:rPr lang="de-DE" dirty="0" smtClean="0"/>
              <a:t>    </a:t>
            </a:r>
            <a:r>
              <a:rPr lang="de-DE" dirty="0" err="1" smtClean="0"/>
              <a:t>theoretically</a:t>
            </a:r>
            <a:r>
              <a:rPr lang="de-DE" dirty="0" smtClean="0"/>
              <a:t> </a:t>
            </a:r>
            <a:r>
              <a:rPr lang="de-DE" dirty="0" err="1" smtClean="0"/>
              <a:t>competent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Third </a:t>
            </a:r>
            <a:r>
              <a:rPr lang="de-DE" dirty="0" err="1" smtClean="0"/>
              <a:t>party</a:t>
            </a:r>
            <a:r>
              <a:rPr lang="de-DE" dirty="0" smtClean="0"/>
              <a:t> </a:t>
            </a:r>
            <a:r>
              <a:rPr lang="de-DE" dirty="0" err="1" smtClean="0"/>
              <a:t>organisaiton</a:t>
            </a:r>
            <a:r>
              <a:rPr lang="de-DE" dirty="0" smtClean="0"/>
              <a:t> – neutral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Non-</a:t>
            </a:r>
            <a:r>
              <a:rPr lang="de-DE" dirty="0" err="1" smtClean="0"/>
              <a:t>manufacturer</a:t>
            </a:r>
            <a:r>
              <a:rPr lang="de-DE" dirty="0" smtClean="0"/>
              <a:t>, non-</a:t>
            </a:r>
            <a:r>
              <a:rPr lang="de-DE" dirty="0" err="1" smtClean="0"/>
              <a:t>seller</a:t>
            </a:r>
            <a:r>
              <a:rPr lang="de-DE" dirty="0" smtClean="0"/>
              <a:t>, non-</a:t>
            </a:r>
            <a:r>
              <a:rPr lang="de-DE" dirty="0" err="1" smtClean="0"/>
              <a:t>buyer</a:t>
            </a:r>
            <a:r>
              <a:rPr lang="de-DE" dirty="0" smtClean="0"/>
              <a:t>, non-</a:t>
            </a:r>
            <a:r>
              <a:rPr lang="de-DE" dirty="0" err="1" smtClean="0"/>
              <a:t>operator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Longstanding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Experience in all international </a:t>
            </a:r>
            <a:r>
              <a:rPr lang="de-DE" dirty="0" err="1" smtClean="0"/>
              <a:t>codes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Extensive </a:t>
            </a:r>
            <a:r>
              <a:rPr lang="de-DE" dirty="0" err="1" smtClean="0"/>
              <a:t>pool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r>
              <a:rPr lang="de-DE" dirty="0" smtClean="0"/>
              <a:t> </a:t>
            </a:r>
            <a:r>
              <a:rPr lang="de-DE" dirty="0" err="1" smtClean="0"/>
              <a:t>covering</a:t>
            </a:r>
            <a:r>
              <a:rPr lang="de-DE" dirty="0" smtClean="0"/>
              <a:t> all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German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presence</a:t>
            </a:r>
            <a:endParaRPr lang="de-DE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79488"/>
            <a:fld id="{EA3BDFEF-A7FE-4B2A-95EB-7A2480F8EA8D}" type="slidenum">
              <a:rPr lang="de-DE" smtClean="0">
                <a:latin typeface="Arial Narrow" pitchFamily="34" charset="0"/>
                <a:ea typeface="ＭＳ Ｐゴシック" pitchFamily="34" charset="-128"/>
              </a:rPr>
              <a:pPr defTabSz="979488"/>
              <a:t>17</a:t>
            </a:fld>
            <a:endParaRPr lang="de-DE" smtClean="0">
              <a:latin typeface="Arial Narrow" pitchFamily="34" charset="0"/>
              <a:ea typeface="ＭＳ Ｐゴシック" pitchFamily="34" charset="-128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488" y="3962400"/>
            <a:ext cx="43894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104900" y="1479550"/>
            <a:ext cx="769143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4" tIns="46797" rIns="89994" bIns="46797">
            <a:spAutoFit/>
          </a:bodyPr>
          <a:lstStyle/>
          <a:p>
            <a:pPr algn="ctr">
              <a:spcBef>
                <a:spcPct val="20000"/>
              </a:spcBef>
              <a:buClr>
                <a:srgbClr val="0D4FC2"/>
              </a:buClr>
              <a:buFont typeface="Wingdings" pitchFamily="2" charset="2"/>
              <a:buNone/>
            </a:pPr>
            <a:r>
              <a:rPr lang="de-DE" sz="4400"/>
              <a:t>TÜV SÜD Group</a:t>
            </a:r>
          </a:p>
          <a:p>
            <a:pPr algn="ctr">
              <a:spcBef>
                <a:spcPct val="20000"/>
              </a:spcBef>
              <a:buClr>
                <a:srgbClr val="0D4FC2"/>
              </a:buClr>
              <a:buFont typeface="Wingdings" pitchFamily="2" charset="2"/>
              <a:buNone/>
            </a:pPr>
            <a:endParaRPr lang="de-DE" sz="2200"/>
          </a:p>
          <a:p>
            <a:pPr algn="ctr">
              <a:spcBef>
                <a:spcPct val="20000"/>
              </a:spcBef>
              <a:buClr>
                <a:srgbClr val="0D4FC2"/>
              </a:buClr>
              <a:buFont typeface="Wingdings" pitchFamily="2" charset="2"/>
              <a:buNone/>
            </a:pPr>
            <a:r>
              <a:rPr lang="en-GB" sz="4400"/>
              <a:t>Choose certainty. Add value</a:t>
            </a:r>
            <a:r>
              <a:rPr lang="de-DE" sz="4400"/>
              <a:t>.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6024563"/>
            <a:ext cx="9905999" cy="92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4" tIns="46797" rIns="89994" bIns="46797">
            <a:spAutoFit/>
          </a:bodyPr>
          <a:lstStyle/>
          <a:p>
            <a:pPr algn="ctr" eaLnBrk="0" hangingPunct="0"/>
            <a:r>
              <a:rPr lang="de-DE" sz="1800" dirty="0" smtClean="0"/>
              <a:t>wolfgang.zehtner@tuev-sued.de</a:t>
            </a:r>
            <a:endParaRPr lang="de-DE" sz="1800" dirty="0" smtClean="0"/>
          </a:p>
          <a:p>
            <a:pPr algn="ctr" eaLnBrk="0" hangingPunct="0"/>
            <a:endParaRPr lang="de-DE" sz="1800" dirty="0" smtClean="0">
              <a:solidFill>
                <a:srgbClr val="002BB4"/>
              </a:solidFill>
            </a:endParaRPr>
          </a:p>
          <a:p>
            <a:pPr algn="ctr" eaLnBrk="0" hangingPunct="0"/>
            <a:r>
              <a:rPr lang="de-DE" sz="1800" dirty="0" smtClean="0">
                <a:solidFill>
                  <a:srgbClr val="002BB4"/>
                </a:solidFill>
              </a:rPr>
              <a:t>www.tuev-sued.de</a:t>
            </a:r>
            <a:endParaRPr lang="de-DE" sz="1800" dirty="0">
              <a:solidFill>
                <a:srgbClr val="002B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79488"/>
            <a:fld id="{EF4D01D9-022D-44F5-8C5A-25E5CF5BEE17}" type="slidenum">
              <a:rPr lang="de-DE" smtClean="0">
                <a:latin typeface="Arial Narrow" pitchFamily="34" charset="0"/>
                <a:ea typeface="ＭＳ Ｐゴシック" pitchFamily="34" charset="-128"/>
              </a:rPr>
              <a:pPr defTabSz="979488"/>
              <a:t>2</a:t>
            </a:fld>
            <a:endParaRPr lang="de-DE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81000"/>
            <a:ext cx="7904163" cy="431800"/>
          </a:xfrm>
        </p:spPr>
        <p:txBody>
          <a:bodyPr/>
          <a:lstStyle/>
          <a:p>
            <a:pPr eaLnBrk="1" hangingPunct="1"/>
            <a:r>
              <a:rPr lang="en-GB" sz="2400" smtClean="0">
                <a:ea typeface="ＭＳ Ｐゴシック" pitchFamily="34" charset="-128"/>
              </a:rPr>
              <a:t>TÜV SÜD – The Company</a:t>
            </a:r>
          </a:p>
        </p:txBody>
      </p:sp>
      <p:pic>
        <p:nvPicPr>
          <p:cNvPr id="302085" name="Picture 5" descr="Bild Fahnen2"/>
          <p:cNvPicPr>
            <a:picLocks noChangeAspect="1" noChangeArrowheads="1"/>
          </p:cNvPicPr>
          <p:nvPr/>
        </p:nvPicPr>
        <p:blipFill>
          <a:blip r:embed="rId3" cstate="print"/>
          <a:srcRect t="17970"/>
          <a:stretch>
            <a:fillRect/>
          </a:stretch>
        </p:blipFill>
        <p:spPr bwMode="auto">
          <a:xfrm>
            <a:off x="623888" y="2836863"/>
            <a:ext cx="38131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514350" y="1047750"/>
            <a:ext cx="9109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9" tIns="48984" rIns="97969" bIns="48984" anchor="ctr"/>
          <a:lstStyle/>
          <a:p>
            <a:pPr defTabSz="979488"/>
            <a:r>
              <a:rPr lang="en-GB" sz="2200"/>
              <a:t>Facts and Figures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4752975" y="2759075"/>
            <a:ext cx="47005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9" tIns="48984" rIns="97969" bIns="48984">
            <a:spAutoFit/>
          </a:bodyPr>
          <a:lstStyle/>
          <a:p>
            <a:pPr marL="266700" indent="-266700" defTabSz="979488">
              <a:spcBef>
                <a:spcPct val="20000"/>
              </a:spcBef>
              <a:buClr>
                <a:srgbClr val="0D4FC2"/>
              </a:buClr>
              <a:buFont typeface="Wingdings" pitchFamily="2" charset="2"/>
              <a:buChar char="§"/>
            </a:pPr>
            <a:r>
              <a:rPr lang="en-GB" sz="1800"/>
              <a:t>Technical service provider</a:t>
            </a:r>
          </a:p>
          <a:p>
            <a:pPr marL="266700" indent="-266700" defTabSz="979488">
              <a:spcBef>
                <a:spcPct val="20000"/>
              </a:spcBef>
              <a:buClr>
                <a:srgbClr val="0D4FC2"/>
              </a:buClr>
              <a:buFont typeface="Wingdings" pitchFamily="2" charset="2"/>
              <a:buChar char="§"/>
            </a:pPr>
            <a:r>
              <a:rPr lang="en-GB" sz="1800"/>
              <a:t>16,000 staff (2010)</a:t>
            </a:r>
          </a:p>
          <a:p>
            <a:pPr marL="266700" indent="-266700" defTabSz="979488">
              <a:spcBef>
                <a:spcPct val="20000"/>
              </a:spcBef>
              <a:buClr>
                <a:srgbClr val="0D4FC2"/>
              </a:buClr>
              <a:buFont typeface="Wingdings" pitchFamily="2" charset="2"/>
              <a:buChar char="§"/>
            </a:pPr>
            <a:r>
              <a:rPr lang="en-GB" sz="1800"/>
              <a:t>Over 600 locations worldwide</a:t>
            </a:r>
          </a:p>
          <a:p>
            <a:pPr marL="266700" indent="-266700" defTabSz="979488">
              <a:spcBef>
                <a:spcPct val="20000"/>
              </a:spcBef>
              <a:buClr>
                <a:srgbClr val="0D4FC2"/>
              </a:buClr>
              <a:buFont typeface="Wingdings" pitchFamily="2" charset="2"/>
              <a:buChar char="§"/>
            </a:pPr>
            <a:r>
              <a:rPr lang="en-GB" sz="1800"/>
              <a:t>Sales revenue in 2010: Euro 1,552 million</a:t>
            </a:r>
          </a:p>
          <a:p>
            <a:pPr marL="266700" indent="-266700" defTabSz="979488">
              <a:spcBef>
                <a:spcPct val="20000"/>
              </a:spcBef>
              <a:buClr>
                <a:srgbClr val="0D4FC2"/>
              </a:buClr>
              <a:buFont typeface="Wingdings" pitchFamily="2" charset="2"/>
              <a:buChar char="§"/>
            </a:pPr>
            <a:r>
              <a:rPr lang="en-GB" sz="1800"/>
              <a:t>Headquarters: Munich (Germany)</a:t>
            </a:r>
          </a:p>
          <a:p>
            <a:pPr marL="266700" indent="-266700" defTabSz="979488">
              <a:spcBef>
                <a:spcPct val="20000"/>
              </a:spcBef>
              <a:buClr>
                <a:srgbClr val="0D4FC2"/>
              </a:buClr>
              <a:buFont typeface="Wingdings" pitchFamily="2" charset="2"/>
              <a:buChar char="§"/>
            </a:pPr>
            <a:r>
              <a:rPr lang="en-GB" sz="1800"/>
              <a:t>Regions: Western Europe, Central Eastern Europe, Middle East/Africa,  Asia-Pacific and Americas</a:t>
            </a:r>
          </a:p>
          <a:p>
            <a:pPr marL="266700" indent="-266700" defTabSz="979488">
              <a:spcBef>
                <a:spcPct val="20000"/>
              </a:spcBef>
              <a:buClr>
                <a:srgbClr val="0D4FC2"/>
              </a:buClr>
              <a:buFont typeface="Wingdings" pitchFamily="2" charset="2"/>
              <a:buChar char="§"/>
            </a:pPr>
            <a:r>
              <a:rPr lang="en-GB" sz="1800"/>
              <a:t>Over 140 years of business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18" descr="Weltkarte_01022010-Kontinente_klein2.jpg"/>
          <p:cNvPicPr>
            <a:picLocks noChangeAspect="1"/>
          </p:cNvPicPr>
          <p:nvPr/>
        </p:nvPicPr>
        <p:blipFill>
          <a:blip r:embed="rId3" cstate="print"/>
          <a:srcRect t="5223"/>
          <a:stretch>
            <a:fillRect/>
          </a:stretch>
        </p:blipFill>
        <p:spPr bwMode="auto">
          <a:xfrm>
            <a:off x="412750" y="1036638"/>
            <a:ext cx="818356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232900" y="6858000"/>
            <a:ext cx="368300" cy="215900"/>
          </a:xfrm>
          <a:prstGeom prst="rect">
            <a:avLst/>
          </a:prstGeom>
          <a:noFill/>
        </p:spPr>
        <p:txBody>
          <a:bodyPr/>
          <a:lstStyle/>
          <a:p>
            <a:pPr defTabSz="979488"/>
            <a:fld id="{919F1E7E-9681-49AD-9FD0-AB10AEC998E9}" type="slidenum">
              <a:rPr lang="de-DE"/>
              <a:pPr defTabSz="979488"/>
              <a:t>3</a:t>
            </a:fld>
            <a:endParaRPr lang="de-DE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15925" y="381000"/>
            <a:ext cx="791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 anchor="ctr"/>
          <a:lstStyle/>
          <a:p>
            <a:pPr defTabSz="979488"/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93700"/>
            <a:ext cx="7916863" cy="431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400" smtClean="0"/>
              <a:t>Global Presence</a:t>
            </a:r>
          </a:p>
        </p:txBody>
      </p:sp>
      <p:grpSp>
        <p:nvGrpSpPr>
          <p:cNvPr id="2" name="Gruppieren 19"/>
          <p:cNvGrpSpPr>
            <a:grpSpLocks/>
          </p:cNvGrpSpPr>
          <p:nvPr/>
        </p:nvGrpSpPr>
        <p:grpSpPr bwMode="auto">
          <a:xfrm>
            <a:off x="501650" y="5478463"/>
            <a:ext cx="8016875" cy="1009650"/>
            <a:chOff x="577850" y="5516563"/>
            <a:chExt cx="8016875" cy="1009650"/>
          </a:xfrm>
        </p:grpSpPr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3284538" y="5673725"/>
              <a:ext cx="1255712" cy="833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1200" b="1"/>
                <a:t>GERMANY</a:t>
              </a:r>
            </a:p>
            <a:p>
              <a:pPr algn="ctr"/>
              <a:endParaRPr lang="de-DE" sz="1500" b="1"/>
            </a:p>
            <a:p>
              <a:pPr algn="ctr"/>
              <a:endParaRPr lang="de-DE" sz="800" b="1"/>
            </a:p>
            <a:p>
              <a:pPr algn="ctr"/>
              <a:r>
                <a:rPr lang="de-DE" sz="1200" b="1"/>
                <a:t>Euro 1,005 m</a:t>
              </a:r>
              <a:r>
                <a:rPr lang="de-DE" sz="800" b="1" baseline="80000">
                  <a:solidFill>
                    <a:srgbClr val="000000"/>
                  </a:solidFill>
                </a:rPr>
                <a:t> *)</a:t>
              </a:r>
              <a:endParaRPr lang="de-DE" sz="1200" b="1" noProof="1"/>
            </a:p>
          </p:txBody>
        </p:sp>
        <p:sp>
          <p:nvSpPr>
            <p:cNvPr id="11273" name="Text Box 7"/>
            <p:cNvSpPr txBox="1">
              <a:spLocks noChangeArrowheads="1"/>
            </p:cNvSpPr>
            <p:nvPr/>
          </p:nvSpPr>
          <p:spPr bwMode="auto">
            <a:xfrm>
              <a:off x="1928813" y="5678488"/>
              <a:ext cx="1260475" cy="833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1200" b="1"/>
                <a:t>WESTERN</a:t>
              </a:r>
              <a:br>
                <a:rPr lang="de-DE" sz="1200" b="1"/>
              </a:br>
              <a:r>
                <a:rPr lang="de-DE" sz="1200" b="1"/>
                <a:t>EUROPE</a:t>
              </a:r>
            </a:p>
            <a:p>
              <a:pPr algn="ctr"/>
              <a:endParaRPr lang="de-DE" sz="800" b="1"/>
            </a:p>
            <a:p>
              <a:pPr algn="ctr"/>
              <a:endParaRPr lang="de-DE" sz="400" b="1"/>
            </a:p>
            <a:p>
              <a:pPr algn="ctr"/>
              <a:r>
                <a:rPr lang="de-DE" sz="1200" b="1"/>
                <a:t>Euro 129 m</a:t>
              </a:r>
              <a:r>
                <a:rPr lang="de-DE" sz="800" b="1" baseline="80000">
                  <a:solidFill>
                    <a:srgbClr val="000000"/>
                  </a:solidFill>
                </a:rPr>
                <a:t> *)</a:t>
              </a:r>
              <a:endParaRPr lang="de-DE" sz="1200" b="1" noProof="1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4621213" y="5678488"/>
              <a:ext cx="1255712" cy="833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1200" b="1"/>
                <a:t>CENTRAL &amp; </a:t>
              </a:r>
            </a:p>
            <a:p>
              <a:pPr algn="ctr"/>
              <a:r>
                <a:rPr lang="de-DE" sz="1200" b="1"/>
                <a:t>EASTERN-EUROPE</a:t>
              </a:r>
            </a:p>
            <a:p>
              <a:pPr algn="ctr"/>
              <a:r>
                <a:rPr lang="de-DE" sz="1200" b="1"/>
                <a:t>Euro 55 m</a:t>
              </a:r>
              <a:r>
                <a:rPr lang="de-DE" sz="800" b="1" baseline="80000">
                  <a:solidFill>
                    <a:srgbClr val="000000"/>
                  </a:solidFill>
                </a:rPr>
                <a:t> *)</a:t>
              </a:r>
              <a:endParaRPr lang="de-DE" sz="1200" b="1" noProof="1"/>
            </a:p>
          </p:txBody>
        </p:sp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5972175" y="5676900"/>
              <a:ext cx="1255713" cy="849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1100" b="1"/>
                <a:t>MIDDLE EAST/</a:t>
              </a:r>
            </a:p>
            <a:p>
              <a:pPr algn="ctr"/>
              <a:r>
                <a:rPr lang="de-DE" sz="1100" b="1"/>
                <a:t> AFRICA</a:t>
              </a:r>
            </a:p>
            <a:p>
              <a:pPr algn="ctr"/>
              <a:endParaRPr lang="de-DE" sz="500" b="1"/>
            </a:p>
            <a:p>
              <a:pPr algn="ctr"/>
              <a:endParaRPr lang="de-DE" sz="900" b="1"/>
            </a:p>
            <a:p>
              <a:pPr algn="ctr"/>
              <a:r>
                <a:rPr lang="de-DE" sz="1200" b="1"/>
                <a:t>Euro 9 m</a:t>
              </a:r>
              <a:r>
                <a:rPr lang="de-DE" sz="800" b="1" baseline="80000">
                  <a:solidFill>
                    <a:srgbClr val="000000"/>
                  </a:solidFill>
                </a:rPr>
                <a:t> *)</a:t>
              </a:r>
              <a:endParaRPr lang="de-DE" sz="1200" b="1" noProof="1"/>
            </a:p>
          </p:txBody>
        </p:sp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7339013" y="5678488"/>
              <a:ext cx="1255712" cy="833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1200" b="1"/>
                <a:t>ASIA PACIFIC</a:t>
              </a:r>
            </a:p>
            <a:p>
              <a:pPr algn="ctr">
                <a:spcAft>
                  <a:spcPts val="600"/>
                </a:spcAft>
              </a:pPr>
              <a:endParaRPr lang="de-DE" sz="600" b="1"/>
            </a:p>
            <a:p>
              <a:pPr algn="ctr">
                <a:spcAft>
                  <a:spcPts val="600"/>
                </a:spcAft>
              </a:pPr>
              <a:endParaRPr lang="de-DE" sz="800" b="1"/>
            </a:p>
            <a:p>
              <a:pPr algn="ctr"/>
              <a:r>
                <a:rPr lang="de-DE" sz="1200" b="1"/>
                <a:t>Euro 150 m</a:t>
              </a:r>
              <a:r>
                <a:rPr lang="de-DE" sz="800" b="1" baseline="80000">
                  <a:solidFill>
                    <a:srgbClr val="000000"/>
                  </a:solidFill>
                </a:rPr>
                <a:t> *)</a:t>
              </a:r>
              <a:endParaRPr lang="de-DE" sz="1200" b="1" noProof="1"/>
            </a:p>
          </p:txBody>
        </p:sp>
        <p:sp>
          <p:nvSpPr>
            <p:cNvPr id="11277" name="Text Box 7"/>
            <p:cNvSpPr txBox="1">
              <a:spLocks noChangeArrowheads="1"/>
            </p:cNvSpPr>
            <p:nvPr/>
          </p:nvSpPr>
          <p:spPr bwMode="auto">
            <a:xfrm>
              <a:off x="577850" y="5678488"/>
              <a:ext cx="1255713" cy="833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sz="1200" b="1" dirty="0" smtClean="0"/>
                <a:t>AMERICA</a:t>
              </a:r>
              <a:endParaRPr lang="de-DE" sz="1200" b="1" dirty="0"/>
            </a:p>
            <a:p>
              <a:pPr algn="ctr"/>
              <a:endParaRPr lang="de-DE" sz="1600" b="1" dirty="0"/>
            </a:p>
            <a:p>
              <a:pPr algn="ctr"/>
              <a:endParaRPr lang="de-DE" sz="800" b="1" dirty="0"/>
            </a:p>
            <a:p>
              <a:pPr algn="ctr"/>
              <a:r>
                <a:rPr lang="de-DE" sz="1200" b="1" dirty="0"/>
                <a:t> Euro 79 m</a:t>
              </a:r>
              <a:r>
                <a:rPr lang="de-DE" sz="800" b="1" baseline="80000" dirty="0"/>
                <a:t>*)</a:t>
              </a:r>
              <a:endParaRPr lang="de-DE" sz="800" b="1" baseline="80000" noProof="1"/>
            </a:p>
          </p:txBody>
        </p:sp>
        <p:sp>
          <p:nvSpPr>
            <p:cNvPr id="11278" name="Rechteck 15"/>
            <p:cNvSpPr>
              <a:spLocks noChangeArrowheads="1"/>
            </p:cNvSpPr>
            <p:nvPr/>
          </p:nvSpPr>
          <p:spPr bwMode="auto">
            <a:xfrm>
              <a:off x="577850" y="5518150"/>
              <a:ext cx="1257300" cy="153988"/>
            </a:xfrm>
            <a:prstGeom prst="rect">
              <a:avLst/>
            </a:prstGeom>
            <a:solidFill>
              <a:srgbClr val="CAEAF7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279" name="Rechteck 16"/>
            <p:cNvSpPr>
              <a:spLocks noChangeArrowheads="1"/>
            </p:cNvSpPr>
            <p:nvPr/>
          </p:nvSpPr>
          <p:spPr bwMode="auto">
            <a:xfrm>
              <a:off x="1936750" y="5518150"/>
              <a:ext cx="1255713" cy="153988"/>
            </a:xfrm>
            <a:prstGeom prst="rect">
              <a:avLst/>
            </a:prstGeom>
            <a:solidFill>
              <a:srgbClr val="A2CFE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280" name="Rechteck 17"/>
            <p:cNvSpPr>
              <a:spLocks noChangeArrowheads="1"/>
            </p:cNvSpPr>
            <p:nvPr/>
          </p:nvSpPr>
          <p:spPr bwMode="auto">
            <a:xfrm>
              <a:off x="3286125" y="5518150"/>
              <a:ext cx="1260475" cy="153988"/>
            </a:xfrm>
            <a:prstGeom prst="rect">
              <a:avLst/>
            </a:prstGeom>
            <a:solidFill>
              <a:srgbClr val="6398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281" name="Rechteck 18"/>
            <p:cNvSpPr>
              <a:spLocks noChangeArrowheads="1"/>
            </p:cNvSpPr>
            <p:nvPr/>
          </p:nvSpPr>
          <p:spPr bwMode="auto">
            <a:xfrm>
              <a:off x="4619625" y="5518150"/>
              <a:ext cx="1260475" cy="153988"/>
            </a:xfrm>
            <a:prstGeom prst="rect">
              <a:avLst/>
            </a:prstGeom>
            <a:solidFill>
              <a:srgbClr val="5375B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282" name="Rechteck 19"/>
            <p:cNvSpPr>
              <a:spLocks noChangeArrowheads="1"/>
            </p:cNvSpPr>
            <p:nvPr/>
          </p:nvSpPr>
          <p:spPr bwMode="auto">
            <a:xfrm>
              <a:off x="5969000" y="5518150"/>
              <a:ext cx="1255713" cy="153988"/>
            </a:xfrm>
            <a:prstGeom prst="rect">
              <a:avLst/>
            </a:prstGeom>
            <a:solidFill>
              <a:srgbClr val="42559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283" name="Rechteck 20"/>
            <p:cNvSpPr>
              <a:spLocks noChangeArrowheads="1"/>
            </p:cNvSpPr>
            <p:nvPr/>
          </p:nvSpPr>
          <p:spPr bwMode="auto">
            <a:xfrm>
              <a:off x="7337425" y="5516563"/>
              <a:ext cx="1255713" cy="153987"/>
            </a:xfrm>
            <a:prstGeom prst="rect">
              <a:avLst/>
            </a:prstGeom>
            <a:solidFill>
              <a:srgbClr val="36316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sp>
        <p:nvSpPr>
          <p:cNvPr id="11271" name="Textfeld 17"/>
          <p:cNvSpPr txBox="1">
            <a:spLocks noChangeArrowheads="1"/>
          </p:cNvSpPr>
          <p:nvPr/>
        </p:nvSpPr>
        <p:spPr bwMode="auto">
          <a:xfrm>
            <a:off x="5802563" y="6719888"/>
            <a:ext cx="1624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/>
              <a:t>*) </a:t>
            </a:r>
            <a:r>
              <a:rPr lang="de-DE" sz="1000" dirty="0" err="1"/>
              <a:t>sales</a:t>
            </a:r>
            <a:r>
              <a:rPr lang="de-DE" sz="1000" dirty="0"/>
              <a:t> </a:t>
            </a:r>
            <a:r>
              <a:rPr lang="de-DE" sz="1000" dirty="0" err="1"/>
              <a:t>revenue</a:t>
            </a:r>
            <a:r>
              <a:rPr lang="de-DE" sz="1000" dirty="0"/>
              <a:t> in 2009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415925" y="381000"/>
            <a:ext cx="791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2" tIns="48981" rIns="97962" bIns="48981" anchor="ctr"/>
          <a:lstStyle/>
          <a:p>
            <a:pPr defTabSz="979488"/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80900" name="Text Box 11"/>
          <p:cNvSpPr txBox="1">
            <a:spLocks noChangeArrowheads="1"/>
          </p:cNvSpPr>
          <p:nvPr/>
        </p:nvSpPr>
        <p:spPr bwMode="auto">
          <a:xfrm>
            <a:off x="406400" y="1522984"/>
            <a:ext cx="8909050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r>
              <a:rPr lang="en-GB" sz="2400" i="1" dirty="0" smtClean="0">
                <a:latin typeface="Arial" charset="0"/>
              </a:rPr>
              <a:t>What we provide:</a:t>
            </a:r>
          </a:p>
          <a:p>
            <a:r>
              <a:rPr lang="en-GB" sz="2400" b="1" dirty="0" smtClean="0">
                <a:latin typeface="Arial" charset="0"/>
              </a:rPr>
              <a:t>Regulatory Support and Engineering Consultancy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80902" name="Rechteck 8"/>
          <p:cNvSpPr>
            <a:spLocks noChangeArrowheads="1"/>
          </p:cNvSpPr>
          <p:nvPr/>
        </p:nvSpPr>
        <p:spPr bwMode="auto">
          <a:xfrm>
            <a:off x="452438" y="2731072"/>
            <a:ext cx="2840037" cy="538162"/>
          </a:xfrm>
          <a:prstGeom prst="rect">
            <a:avLst/>
          </a:prstGeom>
          <a:solidFill>
            <a:srgbClr val="0D4FC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03" name="Text Box 12"/>
          <p:cNvSpPr txBox="1">
            <a:spLocks noChangeArrowheads="1"/>
          </p:cNvSpPr>
          <p:nvPr/>
        </p:nvSpPr>
        <p:spPr bwMode="auto">
          <a:xfrm>
            <a:off x="450850" y="2778697"/>
            <a:ext cx="2830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80904" name="Rechteck 10"/>
          <p:cNvSpPr>
            <a:spLocks noChangeArrowheads="1"/>
          </p:cNvSpPr>
          <p:nvPr/>
        </p:nvSpPr>
        <p:spPr bwMode="auto">
          <a:xfrm>
            <a:off x="3435350" y="2731072"/>
            <a:ext cx="2857500" cy="538162"/>
          </a:xfrm>
          <a:prstGeom prst="rect">
            <a:avLst/>
          </a:prstGeom>
          <a:solidFill>
            <a:srgbClr val="0D4FC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05" name="Text Box 12"/>
          <p:cNvSpPr txBox="1">
            <a:spLocks noChangeArrowheads="1"/>
          </p:cNvSpPr>
          <p:nvPr/>
        </p:nvSpPr>
        <p:spPr bwMode="auto">
          <a:xfrm>
            <a:off x="3433763" y="2778697"/>
            <a:ext cx="2830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MOBILITY</a:t>
            </a:r>
          </a:p>
        </p:txBody>
      </p:sp>
      <p:sp>
        <p:nvSpPr>
          <p:cNvPr id="80906" name="Rechteck 12"/>
          <p:cNvSpPr>
            <a:spLocks noChangeArrowheads="1"/>
          </p:cNvSpPr>
          <p:nvPr/>
        </p:nvSpPr>
        <p:spPr bwMode="auto">
          <a:xfrm>
            <a:off x="6430963" y="2731072"/>
            <a:ext cx="2855912" cy="538162"/>
          </a:xfrm>
          <a:prstGeom prst="rect">
            <a:avLst/>
          </a:prstGeom>
          <a:solidFill>
            <a:srgbClr val="0D4FC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07" name="Text Box 12"/>
          <p:cNvSpPr txBox="1">
            <a:spLocks noChangeArrowheads="1"/>
          </p:cNvSpPr>
          <p:nvPr/>
        </p:nvSpPr>
        <p:spPr bwMode="auto">
          <a:xfrm>
            <a:off x="6445250" y="2778697"/>
            <a:ext cx="2830513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CERTIFICATION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0908" name="Rechteck 27"/>
          <p:cNvSpPr>
            <a:spLocks noChangeArrowheads="1"/>
          </p:cNvSpPr>
          <p:nvPr/>
        </p:nvSpPr>
        <p:spPr bwMode="auto">
          <a:xfrm>
            <a:off x="4449763" y="5629275"/>
            <a:ext cx="4892675" cy="1077913"/>
          </a:xfrm>
          <a:prstGeom prst="rect">
            <a:avLst/>
          </a:prstGeom>
          <a:solidFill>
            <a:srgbClr val="CCCC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0909" name="Text Box 16"/>
          <p:cNvSpPr txBox="1">
            <a:spLocks noChangeArrowheads="1"/>
          </p:cNvSpPr>
          <p:nvPr/>
        </p:nvSpPr>
        <p:spPr bwMode="auto">
          <a:xfrm>
            <a:off x="5441950" y="5899150"/>
            <a:ext cx="3867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GB" sz="1400"/>
              <a:t>Reactor Assessment, Consultation Services,  Testing and Inspection of NPPs, Radiation Protection, Waste Management</a:t>
            </a:r>
          </a:p>
        </p:txBody>
      </p:sp>
      <p:pic>
        <p:nvPicPr>
          <p:cNvPr id="80910" name="Picture 9" descr="00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5651500"/>
            <a:ext cx="13589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6370" y="3691510"/>
            <a:ext cx="50006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en-GB" dirty="0">
                <a:latin typeface="Arial" charset="0"/>
              </a:rPr>
              <a:t>Civil Engineering</a:t>
            </a:r>
          </a:p>
          <a:p>
            <a:pPr marL="363538" indent="-363538"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en-GB" dirty="0">
                <a:latin typeface="Arial" charset="0"/>
              </a:rPr>
              <a:t>Lifts and Machinery</a:t>
            </a:r>
          </a:p>
          <a:p>
            <a:pPr marL="363538" indent="-363538"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en-GB" dirty="0">
                <a:latin typeface="Arial" charset="0"/>
              </a:rPr>
              <a:t>Electrical &amp; Building Services Engineering</a:t>
            </a:r>
          </a:p>
          <a:p>
            <a:pPr marL="363538" indent="-363538"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en-GB" dirty="0">
                <a:latin typeface="Arial" charset="0"/>
              </a:rPr>
              <a:t>Plant Engineering</a:t>
            </a:r>
          </a:p>
          <a:p>
            <a:pPr marL="363538" indent="-363538"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en-GB" dirty="0">
                <a:latin typeface="Arial" charset="0"/>
              </a:rPr>
              <a:t>Steam &amp; Pressure Engineering</a:t>
            </a:r>
          </a:p>
          <a:p>
            <a:pPr marL="363538" indent="-363538"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en-GB" dirty="0">
                <a:latin typeface="Arial" charset="0"/>
              </a:rPr>
              <a:t>Environmental Engineering</a:t>
            </a:r>
          </a:p>
          <a:p>
            <a:pPr marL="363538" indent="-363538">
              <a:tabLst>
                <a:tab pos="176213" algn="l"/>
              </a:tabLst>
              <a:defRPr/>
            </a:pPr>
            <a:r>
              <a:rPr lang="en-GB" b="1" dirty="0">
                <a:latin typeface="Arial" charset="0"/>
              </a:rPr>
              <a:t>		</a:t>
            </a:r>
            <a:r>
              <a:rPr lang="en-GB" dirty="0">
                <a:latin typeface="Arial" charset="0"/>
              </a:rPr>
              <a:t>&amp;</a:t>
            </a:r>
          </a:p>
          <a:p>
            <a:pPr marL="363538" indent="-363538">
              <a:buFont typeface="Wingdings" pitchFamily="2" charset="2"/>
              <a:buChar char="Ø"/>
              <a:tabLst>
                <a:tab pos="176213" algn="l"/>
              </a:tabLst>
              <a:defRPr/>
            </a:pPr>
            <a:r>
              <a:rPr lang="en-GB" dirty="0">
                <a:solidFill>
                  <a:schemeClr val="accent2"/>
                </a:solidFill>
                <a:latin typeface="Arial" charset="0"/>
              </a:rPr>
              <a:t>Nuclear Engineering</a:t>
            </a:r>
          </a:p>
          <a:p>
            <a:pPr>
              <a:defRPr/>
            </a:pPr>
            <a:endParaRPr lang="en-GB" b="1" dirty="0">
              <a:latin typeface="Arial" charset="0"/>
            </a:endParaRPr>
          </a:p>
        </p:txBody>
      </p:sp>
      <p:sp>
        <p:nvSpPr>
          <p:cNvPr id="80912" name="Text Box 23"/>
          <p:cNvSpPr txBox="1">
            <a:spLocks noChangeArrowheads="1"/>
          </p:cNvSpPr>
          <p:nvPr/>
        </p:nvSpPr>
        <p:spPr bwMode="auto">
          <a:xfrm>
            <a:off x="5537200" y="5649913"/>
            <a:ext cx="1993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/>
              <a:t>Nuclear Engineering</a:t>
            </a:r>
          </a:p>
        </p:txBody>
      </p:sp>
      <p:cxnSp>
        <p:nvCxnSpPr>
          <p:cNvPr id="80913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1657350" y="3475609"/>
            <a:ext cx="431800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80914" name="Straight Arrow Connector 20"/>
          <p:cNvCxnSpPr>
            <a:cxnSpLocks noChangeShapeType="1"/>
          </p:cNvCxnSpPr>
          <p:nvPr/>
        </p:nvCxnSpPr>
        <p:spPr bwMode="auto">
          <a:xfrm>
            <a:off x="3271838" y="6355880"/>
            <a:ext cx="727075" cy="1111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72141" y="381000"/>
            <a:ext cx="804796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65" charset="-128"/>
              </a:rPr>
              <a:t>Introduction to TÜV SÜD</a:t>
            </a:r>
          </a:p>
        </p:txBody>
      </p:sp>
      <p:sp>
        <p:nvSpPr>
          <p:cNvPr id="18" name="Foliennummernplatzhalter 1"/>
          <p:cNvSpPr txBox="1">
            <a:spLocks/>
          </p:cNvSpPr>
          <p:nvPr/>
        </p:nvSpPr>
        <p:spPr bwMode="auto">
          <a:xfrm>
            <a:off x="9232900" y="6858000"/>
            <a:ext cx="368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56" tIns="48978" rIns="97956" bIns="48978"/>
          <a:lstStyle/>
          <a:p>
            <a:pPr algn="r"/>
            <a:fld id="{09E82A9C-885C-45BA-9469-1AE976141AC1}" type="slidenum">
              <a:rPr lang="de-DE" sz="700">
                <a:latin typeface="Arial Narrow" pitchFamily="34" charset="0"/>
              </a:rPr>
              <a:pPr algn="r"/>
              <a:t>4</a:t>
            </a:fld>
            <a:endParaRPr lang="de-DE" sz="7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Bild 99" descr="Bild 1.png"/>
          <p:cNvPicPr>
            <a:picLocks noChangeAspect="1"/>
          </p:cNvPicPr>
          <p:nvPr/>
        </p:nvPicPr>
        <p:blipFill>
          <a:blip r:embed="rId2" cstate="print"/>
          <a:srcRect l="2574"/>
          <a:stretch>
            <a:fillRect/>
          </a:stretch>
        </p:blipFill>
        <p:spPr bwMode="auto">
          <a:xfrm>
            <a:off x="4965700" y="1746250"/>
            <a:ext cx="457676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hteck 100"/>
          <p:cNvSpPr>
            <a:spLocks noChangeArrowheads="1"/>
          </p:cNvSpPr>
          <p:nvPr/>
        </p:nvSpPr>
        <p:spPr bwMode="auto">
          <a:xfrm>
            <a:off x="8410575" y="4137025"/>
            <a:ext cx="628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Munich</a:t>
            </a:r>
            <a:endParaRPr lang="de-DE" sz="1400" b="1"/>
          </a:p>
        </p:txBody>
      </p:sp>
      <p:sp>
        <p:nvSpPr>
          <p:cNvPr id="81924" name="Rechteck 101"/>
          <p:cNvSpPr>
            <a:spLocks noChangeArrowheads="1"/>
          </p:cNvSpPr>
          <p:nvPr/>
        </p:nvSpPr>
        <p:spPr bwMode="auto">
          <a:xfrm>
            <a:off x="7321550" y="4106863"/>
            <a:ext cx="7572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Stuttgart</a:t>
            </a:r>
            <a:endParaRPr lang="de-DE" sz="1400" b="1"/>
          </a:p>
        </p:txBody>
      </p:sp>
      <p:sp>
        <p:nvSpPr>
          <p:cNvPr id="81925" name="Rechteck 102"/>
          <p:cNvSpPr>
            <a:spLocks noChangeArrowheads="1"/>
          </p:cNvSpPr>
          <p:nvPr/>
        </p:nvSpPr>
        <p:spPr bwMode="auto">
          <a:xfrm>
            <a:off x="8042275" y="3730625"/>
            <a:ext cx="887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Mannheim</a:t>
            </a:r>
            <a:endParaRPr lang="de-DE" sz="1400" b="1"/>
          </a:p>
        </p:txBody>
      </p:sp>
      <p:sp>
        <p:nvSpPr>
          <p:cNvPr id="81926" name="Achteck 103"/>
          <p:cNvSpPr>
            <a:spLocks noChangeArrowheads="1"/>
          </p:cNvSpPr>
          <p:nvPr/>
        </p:nvSpPr>
        <p:spPr bwMode="auto">
          <a:xfrm>
            <a:off x="8261350" y="4281488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27" name="Achteck 104"/>
          <p:cNvSpPr>
            <a:spLocks noChangeArrowheads="1"/>
          </p:cNvSpPr>
          <p:nvPr/>
        </p:nvSpPr>
        <p:spPr bwMode="auto">
          <a:xfrm>
            <a:off x="8110538" y="4208463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28" name="Achteck 105"/>
          <p:cNvSpPr>
            <a:spLocks noChangeArrowheads="1"/>
          </p:cNvSpPr>
          <p:nvPr/>
        </p:nvSpPr>
        <p:spPr bwMode="auto">
          <a:xfrm>
            <a:off x="7983538" y="3943350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29" name="Rechteck 106"/>
          <p:cNvSpPr>
            <a:spLocks noChangeArrowheads="1"/>
          </p:cNvSpPr>
          <p:nvPr/>
        </p:nvSpPr>
        <p:spPr bwMode="auto">
          <a:xfrm>
            <a:off x="7021513" y="3203575"/>
            <a:ext cx="639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Harwell</a:t>
            </a:r>
            <a:endParaRPr lang="de-DE" sz="1400" b="1" dirty="0"/>
          </a:p>
        </p:txBody>
      </p:sp>
      <p:sp>
        <p:nvSpPr>
          <p:cNvPr id="81930" name="Achteck 107"/>
          <p:cNvSpPr>
            <a:spLocks noChangeArrowheads="1"/>
          </p:cNvSpPr>
          <p:nvPr/>
        </p:nvSpPr>
        <p:spPr bwMode="auto">
          <a:xfrm>
            <a:off x="6662738" y="3508375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31" name="Rechteck 108"/>
          <p:cNvSpPr>
            <a:spLocks noChangeArrowheads="1"/>
          </p:cNvSpPr>
          <p:nvPr/>
        </p:nvSpPr>
        <p:spPr bwMode="auto">
          <a:xfrm>
            <a:off x="5689600" y="3525838"/>
            <a:ext cx="935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Gloucester</a:t>
            </a:r>
            <a:endParaRPr lang="de-DE" sz="1400" b="1"/>
          </a:p>
        </p:txBody>
      </p:sp>
      <p:sp>
        <p:nvSpPr>
          <p:cNvPr id="81932" name="Achteck 109"/>
          <p:cNvSpPr>
            <a:spLocks noChangeArrowheads="1"/>
          </p:cNvSpPr>
          <p:nvPr/>
        </p:nvSpPr>
        <p:spPr bwMode="auto">
          <a:xfrm>
            <a:off x="6872288" y="3355975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33" name="Rechteck 110"/>
          <p:cNvSpPr>
            <a:spLocks noChangeArrowheads="1"/>
          </p:cNvSpPr>
          <p:nvPr/>
        </p:nvSpPr>
        <p:spPr bwMode="auto">
          <a:xfrm>
            <a:off x="6996113" y="3543300"/>
            <a:ext cx="674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Winfrith</a:t>
            </a:r>
            <a:endParaRPr lang="de-DE" sz="1400" b="1"/>
          </a:p>
        </p:txBody>
      </p:sp>
      <p:sp>
        <p:nvSpPr>
          <p:cNvPr id="81934" name="Achteck 111"/>
          <p:cNvSpPr>
            <a:spLocks noChangeArrowheads="1"/>
          </p:cNvSpPr>
          <p:nvPr/>
        </p:nvSpPr>
        <p:spPr bwMode="auto">
          <a:xfrm>
            <a:off x="6840538" y="3652838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35" name="Rechteck 112"/>
          <p:cNvSpPr>
            <a:spLocks noChangeArrowheads="1"/>
          </p:cNvSpPr>
          <p:nvPr/>
        </p:nvSpPr>
        <p:spPr bwMode="auto">
          <a:xfrm>
            <a:off x="5868988" y="1992313"/>
            <a:ext cx="825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Dounreay</a:t>
            </a:r>
            <a:endParaRPr lang="de-DE" sz="1400" b="1"/>
          </a:p>
        </p:txBody>
      </p:sp>
      <p:sp>
        <p:nvSpPr>
          <p:cNvPr id="81936" name="Achteck 113"/>
          <p:cNvSpPr>
            <a:spLocks noChangeArrowheads="1"/>
          </p:cNvSpPr>
          <p:nvPr/>
        </p:nvSpPr>
        <p:spPr bwMode="auto">
          <a:xfrm>
            <a:off x="6686550" y="2157413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37" name="Rechteck 114"/>
          <p:cNvSpPr>
            <a:spLocks noChangeArrowheads="1"/>
          </p:cNvSpPr>
          <p:nvPr/>
        </p:nvSpPr>
        <p:spPr bwMode="auto">
          <a:xfrm>
            <a:off x="6742113" y="2751138"/>
            <a:ext cx="787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 err="1"/>
              <a:t>Sellafield</a:t>
            </a:r>
            <a:endParaRPr lang="de-DE" sz="1400" b="1" dirty="0"/>
          </a:p>
        </p:txBody>
      </p:sp>
      <p:sp>
        <p:nvSpPr>
          <p:cNvPr id="81938" name="Achteck 115"/>
          <p:cNvSpPr>
            <a:spLocks noChangeArrowheads="1"/>
          </p:cNvSpPr>
          <p:nvPr/>
        </p:nvSpPr>
        <p:spPr bwMode="auto">
          <a:xfrm>
            <a:off x="6683375" y="2963863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39" name="Rechteck 116"/>
          <p:cNvSpPr>
            <a:spLocks noChangeArrowheads="1"/>
          </p:cNvSpPr>
          <p:nvPr/>
        </p:nvSpPr>
        <p:spPr bwMode="auto">
          <a:xfrm>
            <a:off x="5810250" y="3095625"/>
            <a:ext cx="950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Warrington</a:t>
            </a:r>
            <a:endParaRPr lang="de-DE" sz="1400" b="1"/>
          </a:p>
        </p:txBody>
      </p:sp>
      <p:sp>
        <p:nvSpPr>
          <p:cNvPr id="81940" name="Achteck 117"/>
          <p:cNvSpPr>
            <a:spLocks noChangeArrowheads="1"/>
          </p:cNvSpPr>
          <p:nvPr/>
        </p:nvSpPr>
        <p:spPr bwMode="auto">
          <a:xfrm>
            <a:off x="6778625" y="3084513"/>
            <a:ext cx="127000" cy="127000"/>
          </a:xfrm>
          <a:prstGeom prst="octagon">
            <a:avLst>
              <a:gd name="adj" fmla="val 2928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19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2140" y="376238"/>
            <a:ext cx="754313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TÜV SÜD Nuclear Activities</a:t>
            </a:r>
          </a:p>
        </p:txBody>
      </p:sp>
      <p:sp>
        <p:nvSpPr>
          <p:cNvPr id="81942" name="Text Box 11"/>
          <p:cNvSpPr txBox="1">
            <a:spLocks noChangeArrowheads="1"/>
          </p:cNvSpPr>
          <p:nvPr/>
        </p:nvSpPr>
        <p:spPr bwMode="auto">
          <a:xfrm>
            <a:off x="358775" y="1874838"/>
            <a:ext cx="4632325" cy="406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marL="266700" indent="-266700" eaLnBrk="0" hangingPunct="0">
              <a:spcBef>
                <a:spcPts val="600"/>
              </a:spcBef>
              <a:spcAft>
                <a:spcPts val="600"/>
              </a:spcAft>
              <a:buClr>
                <a:srgbClr val="0D4FC2"/>
              </a:buClr>
              <a:buSzPct val="80000"/>
              <a:buFont typeface="Wingdings" pitchFamily="2" charset="2"/>
              <a:buChar char="Ø"/>
            </a:pPr>
            <a:r>
              <a:rPr lang="en-GB" sz="1600" dirty="0" smtClean="0"/>
              <a:t>1000 </a:t>
            </a:r>
            <a:r>
              <a:rPr lang="en-GB" sz="1600" dirty="0"/>
              <a:t>Science and Engineering Staff</a:t>
            </a:r>
            <a:endParaRPr lang="en-US" sz="1600" dirty="0"/>
          </a:p>
          <a:p>
            <a:pPr marL="266700" indent="-266700" eaLnBrk="0" hangingPunct="0">
              <a:spcBef>
                <a:spcPts val="600"/>
              </a:spcBef>
              <a:spcAft>
                <a:spcPts val="600"/>
              </a:spcAft>
              <a:buClr>
                <a:srgbClr val="0D4FC2"/>
              </a:buClr>
              <a:buSzPct val="80000"/>
              <a:buFont typeface="Wingdings" pitchFamily="2" charset="2"/>
              <a:buChar char="Ø"/>
            </a:pPr>
            <a:r>
              <a:rPr lang="en-US" sz="1600" dirty="0"/>
              <a:t>Over 50 years of Nuclear Industry experience of long-standing customer relationships with German nuclear power plant operators </a:t>
            </a:r>
            <a:endParaRPr lang="en-US" sz="1600" dirty="0" smtClean="0"/>
          </a:p>
          <a:p>
            <a:pPr marL="266700" indent="-266700" eaLnBrk="0" hangingPunct="0">
              <a:spcBef>
                <a:spcPts val="600"/>
              </a:spcBef>
              <a:spcAft>
                <a:spcPts val="600"/>
              </a:spcAft>
              <a:buClr>
                <a:srgbClr val="0D4FC2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/>
              <a:t>Work with all Nuclear Power Plants in operation and also with the 6 under construction (+ OL3)</a:t>
            </a:r>
          </a:p>
          <a:p>
            <a:pPr marL="266700" indent="-266700" eaLnBrk="0" hangingPunct="0">
              <a:spcBef>
                <a:spcPts val="600"/>
              </a:spcBef>
              <a:spcAft>
                <a:spcPts val="600"/>
              </a:spcAft>
              <a:buClr>
                <a:srgbClr val="0D4FC2"/>
              </a:buClr>
              <a:buSzPct val="80000"/>
              <a:buFont typeface="Wingdings" pitchFamily="2" charset="2"/>
              <a:buChar char="Ø"/>
            </a:pPr>
            <a:r>
              <a:rPr lang="en-US" sz="1600" dirty="0" smtClean="0"/>
              <a:t>Primary provider of services in the area and quality assurance inspection of NPPs and components in Germany and Korea</a:t>
            </a:r>
            <a:endParaRPr lang="en-US" sz="1600" dirty="0"/>
          </a:p>
          <a:p>
            <a:pPr marL="266700" indent="-266700" eaLnBrk="0" hangingPunct="0">
              <a:spcBef>
                <a:spcPts val="600"/>
              </a:spcBef>
              <a:spcAft>
                <a:spcPts val="600"/>
              </a:spcAft>
              <a:buClr>
                <a:srgbClr val="0D4FC2"/>
              </a:buClr>
              <a:buSzPct val="80000"/>
              <a:buFont typeface="Wingdings" pitchFamily="2" charset="2"/>
              <a:buChar char="Ø"/>
            </a:pPr>
            <a:r>
              <a:rPr lang="en-GB" sz="1600" dirty="0" smtClean="0"/>
              <a:t>Experience </a:t>
            </a:r>
            <a:r>
              <a:rPr lang="en-GB" sz="1600" dirty="0"/>
              <a:t>with all areas of </a:t>
            </a:r>
            <a:r>
              <a:rPr lang="en-GB" sz="1600" dirty="0" smtClean="0"/>
              <a:t>Nuclear </a:t>
            </a:r>
            <a:r>
              <a:rPr lang="en-GB" sz="1600" dirty="0"/>
              <a:t>Industry</a:t>
            </a:r>
            <a:endParaRPr lang="en-US" sz="1600" dirty="0"/>
          </a:p>
          <a:p>
            <a:pPr marL="266700" indent="-266700" eaLnBrk="0" hangingPunct="0">
              <a:spcBef>
                <a:spcPts val="600"/>
              </a:spcBef>
              <a:spcAft>
                <a:spcPts val="600"/>
              </a:spcAft>
              <a:buClr>
                <a:srgbClr val="0D4FC2"/>
              </a:buClr>
              <a:buSzPct val="80000"/>
              <a:buFont typeface="Wingdings" pitchFamily="2" charset="2"/>
              <a:buChar char="Ø"/>
            </a:pPr>
            <a:r>
              <a:rPr lang="en-GB" sz="1600" dirty="0" smtClean="0"/>
              <a:t>Quality </a:t>
            </a:r>
            <a:r>
              <a:rPr lang="en-GB" sz="1600" dirty="0"/>
              <a:t>management system based on DIN ISO 9001</a:t>
            </a:r>
            <a:endParaRPr lang="en-US" sz="1600" dirty="0"/>
          </a:p>
        </p:txBody>
      </p:sp>
      <p:sp>
        <p:nvSpPr>
          <p:cNvPr id="23" name="Foliennummernplatzhalter 1"/>
          <p:cNvSpPr txBox="1">
            <a:spLocks/>
          </p:cNvSpPr>
          <p:nvPr/>
        </p:nvSpPr>
        <p:spPr bwMode="auto">
          <a:xfrm>
            <a:off x="9232900" y="6858000"/>
            <a:ext cx="368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56" tIns="48978" rIns="97956" bIns="48978"/>
          <a:lstStyle/>
          <a:p>
            <a:pPr algn="r"/>
            <a:fld id="{09E82A9C-885C-45BA-9469-1AE976141AC1}" type="slidenum">
              <a:rPr lang="de-DE" sz="700">
                <a:latin typeface="Arial Narrow" pitchFamily="34" charset="0"/>
              </a:rPr>
              <a:pPr algn="r"/>
              <a:t>5</a:t>
            </a:fld>
            <a:endParaRPr lang="de-DE" sz="700" dirty="0">
              <a:latin typeface="Arial Narrow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60363" y="1054100"/>
            <a:ext cx="386715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79488" eaLnBrk="0" hangingPunct="0">
              <a:spcBef>
                <a:spcPts val="600"/>
              </a:spcBef>
              <a:spcAft>
                <a:spcPts val="600"/>
              </a:spcAft>
              <a:tabLst>
                <a:tab pos="1335088" algn="l"/>
              </a:tabLst>
              <a:defRPr/>
            </a:pPr>
            <a:r>
              <a:rPr lang="en-GB" sz="2000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Europe &amp; Asia</a:t>
            </a:r>
            <a:endParaRPr lang="en-US" sz="2000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TÜV SÜD </a:t>
            </a:r>
            <a:r>
              <a:rPr lang="en-US" sz="2400" dirty="0" smtClean="0">
                <a:ea typeface="ＭＳ Ｐゴシック" pitchFamily="34" charset="-128"/>
              </a:rPr>
              <a:t>Nuclear Activities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95282" y="1404922"/>
            <a:ext cx="8915432" cy="2270126"/>
          </a:xfrm>
        </p:spPr>
        <p:txBody>
          <a:bodyPr/>
          <a:lstStyle/>
          <a:p>
            <a:pPr algn="just">
              <a:buNone/>
            </a:pPr>
            <a:r>
              <a:rPr lang="en-US" sz="1800" dirty="0" smtClean="0"/>
              <a:t>TÜV SÜD Czech is an authorized body according to regulation No. 309/2005 </a:t>
            </a:r>
            <a:r>
              <a:rPr lang="cs-CZ" sz="1800" dirty="0" err="1" smtClean="0"/>
              <a:t>Coll</a:t>
            </a:r>
            <a:r>
              <a:rPr lang="cs-CZ" sz="1800" dirty="0" smtClean="0"/>
              <a:t>.</a:t>
            </a:r>
            <a:endParaRPr lang="en-US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cs-CZ" sz="1800" dirty="0" smtClean="0"/>
              <a:t>A</a:t>
            </a:r>
            <a:r>
              <a:rPr lang="en-US" sz="1800" dirty="0" smtClean="0"/>
              <a:t>s authorized </a:t>
            </a:r>
            <a:r>
              <a:rPr lang="cs-CZ" sz="1800" dirty="0" smtClean="0"/>
              <a:t>body</a:t>
            </a:r>
            <a:r>
              <a:rPr lang="en-US" sz="1800" dirty="0" smtClean="0"/>
              <a:t> AO 211 TÜV SÜD considers in the Czech republic the conformity of special-designed equipments for nuclear energy, which conforms to regulation No. 309/2005 </a:t>
            </a:r>
            <a:r>
              <a:rPr lang="cs-CZ" sz="1800" dirty="0" err="1" smtClean="0"/>
              <a:t>Coll</a:t>
            </a:r>
            <a:r>
              <a:rPr lang="cs-CZ" sz="1800" dirty="0" smtClean="0"/>
              <a:t>.</a:t>
            </a:r>
            <a:endParaRPr lang="en-US" sz="1800" dirty="0" smtClean="0"/>
          </a:p>
          <a:p>
            <a:pPr algn="just"/>
            <a:r>
              <a:rPr lang="en-US" sz="1800" dirty="0" smtClean="0"/>
              <a:t>As inspection </a:t>
            </a:r>
            <a:r>
              <a:rPr lang="cs-CZ" sz="1800" dirty="0" smtClean="0"/>
              <a:t>body</a:t>
            </a:r>
            <a:r>
              <a:rPr lang="en-US" sz="1800" dirty="0" smtClean="0"/>
              <a:t> No. 4002 according to ISO/IEC 17020</a:t>
            </a:r>
            <a:r>
              <a:rPr lang="cs-CZ" sz="1800" dirty="0" smtClean="0"/>
              <a:t>,</a:t>
            </a:r>
            <a:r>
              <a:rPr lang="en-US" sz="1800" dirty="0" smtClean="0"/>
              <a:t> TÜV SÜD inspects equipment and technology for nuclear energy. </a:t>
            </a:r>
          </a:p>
          <a:p>
            <a:pPr algn="just"/>
            <a:r>
              <a:rPr lang="en-US" sz="1800" dirty="0" smtClean="0">
                <a:ea typeface="ＭＳ Ｐゴシック" pitchFamily="34" charset="-128"/>
              </a:rPr>
              <a:t>TÜV SÜD Czech take </a:t>
            </a:r>
            <a:r>
              <a:rPr lang="cs-CZ" sz="1800" dirty="0" smtClean="0">
                <a:ea typeface="ＭＳ Ｐゴシック" pitchFamily="34" charset="-128"/>
              </a:rPr>
              <a:t>a </a:t>
            </a:r>
            <a:r>
              <a:rPr lang="en-US" sz="1800" dirty="0" smtClean="0">
                <a:ea typeface="ＭＳ Ｐゴシック" pitchFamily="34" charset="-128"/>
              </a:rPr>
              <a:t>part in building of 3. and 4. block of nuclear power station </a:t>
            </a:r>
            <a:r>
              <a:rPr lang="en-US" sz="1800" dirty="0" err="1" smtClean="0">
                <a:ea typeface="ＭＳ Ｐゴシック" pitchFamily="34" charset="-128"/>
              </a:rPr>
              <a:t>Mochovce</a:t>
            </a:r>
            <a:endParaRPr lang="en-US" sz="1800" dirty="0" smtClean="0">
              <a:ea typeface="ＭＳ Ｐゴシック" pitchFamily="34" charset="-128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6" name="Zástupný symbol pro obsah 5" descr="Temel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81232" y="4476756"/>
            <a:ext cx="5286412" cy="215075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45DA1-F261-4EB0-AD89-A2C7E2328EA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TÜV SÜD </a:t>
            </a:r>
            <a:r>
              <a:rPr lang="en-US" sz="2400" dirty="0" smtClean="0">
                <a:ea typeface="ＭＳ Ｐゴシック" pitchFamily="34" charset="-128"/>
              </a:rPr>
              <a:t>Nuclear Activities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95282" y="1387190"/>
            <a:ext cx="5986474" cy="4286280"/>
          </a:xfrm>
        </p:spPr>
        <p:txBody>
          <a:bodyPr/>
          <a:lstStyle/>
          <a:p>
            <a:pPr algn="just">
              <a:buNone/>
            </a:pPr>
            <a:r>
              <a:rPr lang="en-US" sz="1800" dirty="0" smtClean="0"/>
              <a:t>TÜV SÜD Czech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Main </a:t>
            </a:r>
            <a:r>
              <a:rPr lang="cs-CZ" sz="1800" dirty="0" err="1" smtClean="0"/>
              <a:t>field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activities</a:t>
            </a:r>
            <a:r>
              <a:rPr lang="en-US" sz="1800" dirty="0" smtClean="0"/>
              <a:t> are inspections by suppliers of classic and </a:t>
            </a:r>
            <a:r>
              <a:rPr lang="cs-CZ" sz="1800" dirty="0" smtClean="0"/>
              <a:t>nu</a:t>
            </a:r>
            <a:r>
              <a:rPr lang="en-US" sz="1800" dirty="0" smtClean="0"/>
              <a:t>clear power stations, operation, reconstruction and modernization of nuclear power stations in the Czech republic, inspections by producers of basic and additional material for nuclear power station.</a:t>
            </a:r>
          </a:p>
          <a:p>
            <a:pPr algn="just">
              <a:buNone/>
            </a:pPr>
            <a:r>
              <a:rPr lang="en-US" sz="1800" dirty="0" smtClean="0"/>
              <a:t>  </a:t>
            </a:r>
          </a:p>
          <a:p>
            <a:pPr algn="just"/>
            <a:r>
              <a:rPr lang="en-US" sz="1800" dirty="0" smtClean="0"/>
              <a:t>Checking of production and management systems </a:t>
            </a:r>
            <a:r>
              <a:rPr lang="cs-CZ" sz="1800" dirty="0" err="1" smtClean="0"/>
              <a:t>from</a:t>
            </a:r>
            <a:r>
              <a:rPr lang="en-US" sz="1800" dirty="0" smtClean="0"/>
              <a:t> independent third party and helping of increasing of the level of suppliers for nuclear power station. 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Fulfilling of </a:t>
            </a:r>
            <a:r>
              <a:rPr lang="en-US" sz="1800" dirty="0" err="1" smtClean="0"/>
              <a:t>czech</a:t>
            </a:r>
            <a:r>
              <a:rPr lang="en-US" sz="1800" dirty="0" smtClean="0"/>
              <a:t> legal requirements for launching of special-designed equipments for nuclear energy. </a:t>
            </a:r>
          </a:p>
          <a:p>
            <a:pPr algn="just">
              <a:buNone/>
            </a:pPr>
            <a:endParaRPr lang="cs-CZ" sz="1800" dirty="0" smtClean="0"/>
          </a:p>
        </p:txBody>
      </p:sp>
      <p:pic>
        <p:nvPicPr>
          <p:cNvPr id="6" name="Zástupný symbol pro obsah 5" descr="chladici_vez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39016" y="2119302"/>
            <a:ext cx="1990725" cy="36957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45DA1-F261-4EB0-AD89-A2C7E2328EA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5652" y="1744227"/>
            <a:ext cx="414496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Regulatory Authorities</a:t>
            </a:r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414238" y="2530341"/>
            <a:ext cx="4237037" cy="3970318"/>
          </a:xfrm>
          <a:prstGeom prst="rect">
            <a:avLst/>
          </a:prstGeom>
          <a:solidFill>
            <a:srgbClr val="C1E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err="1"/>
              <a:t>Autoridad</a:t>
            </a:r>
            <a:r>
              <a:rPr lang="en-US" sz="1400" dirty="0"/>
              <a:t> </a:t>
            </a:r>
            <a:r>
              <a:rPr lang="en-US" sz="1400" dirty="0" err="1"/>
              <a:t>Regulatoria</a:t>
            </a:r>
            <a:r>
              <a:rPr lang="en-US" sz="1400" dirty="0"/>
              <a:t> Nuclear (ARN), Buenos Aires, Argentina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/>
              <a:t>ENSI  / HSK, Switzerland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/>
              <a:t>German Federal Office for Radiation Protection (</a:t>
            </a:r>
            <a:r>
              <a:rPr lang="en-US" sz="1400" dirty="0" err="1"/>
              <a:t>BfS</a:t>
            </a:r>
            <a:r>
              <a:rPr lang="en-US" sz="1400" dirty="0"/>
              <a:t>)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/>
              <a:t>German Nuclear Authorities and Ministries in </a:t>
            </a:r>
            <a:r>
              <a:rPr lang="en-GB" sz="1400" dirty="0"/>
              <a:t>Bavaria, </a:t>
            </a:r>
            <a:r>
              <a:rPr lang="en-US" sz="1400" dirty="0"/>
              <a:t>Baden-Württemberg, </a:t>
            </a:r>
            <a:r>
              <a:rPr lang="en-GB" sz="1400" dirty="0"/>
              <a:t>Hessian, </a:t>
            </a:r>
            <a:r>
              <a:rPr lang="en-US" sz="1400" dirty="0"/>
              <a:t>Schleswig-Holstein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Health and Safety Executive – HSE (UK)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European Union – EU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 smtClean="0"/>
              <a:t>National Nuclear Regulator (NNR), Republic of South Africa (RSA)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1400" dirty="0" err="1" smtClean="0"/>
              <a:t>Consejo</a:t>
            </a:r>
            <a:r>
              <a:rPr lang="de-DE" sz="1400" dirty="0" smtClean="0"/>
              <a:t> de </a:t>
            </a:r>
            <a:r>
              <a:rPr lang="de-DE" sz="1400" dirty="0" err="1" smtClean="0"/>
              <a:t>Seguridad</a:t>
            </a:r>
            <a:r>
              <a:rPr lang="de-DE" sz="1400" dirty="0" smtClean="0"/>
              <a:t> – CSN (Spain)</a:t>
            </a:r>
            <a:endParaRPr lang="en-US" sz="1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34450" y="1742641"/>
            <a:ext cx="287655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79488" eaLnBrk="0" hangingPunct="0">
              <a:spcBef>
                <a:spcPts val="600"/>
              </a:spcBef>
              <a:spcAft>
                <a:spcPts val="600"/>
              </a:spcAft>
              <a:tabLst>
                <a:tab pos="1335088" algn="l"/>
              </a:tabLst>
              <a:defRPr/>
            </a:pPr>
            <a:r>
              <a:rPr lang="en-GB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Utilities &amp; Suppliers</a:t>
            </a:r>
            <a:endParaRPr lang="en-US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4924827" y="2552766"/>
            <a:ext cx="4759325" cy="2929007"/>
          </a:xfrm>
          <a:prstGeom prst="rect">
            <a:avLst/>
          </a:prstGeom>
          <a:solidFill>
            <a:srgbClr val="D3E9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 smtClean="0"/>
              <a:t>AREVA  NP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 smtClean="0"/>
              <a:t>British </a:t>
            </a:r>
            <a:r>
              <a:rPr lang="en-US" sz="1400" dirty="0"/>
              <a:t>Energy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 err="1" smtClean="0"/>
              <a:t>EdF</a:t>
            </a:r>
            <a:endParaRPr lang="en-US" sz="1400" dirty="0"/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/>
              <a:t>Korea: Electric Power Research Institute &amp; Hydro and Nuclear Power (KHNP)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/>
              <a:t>RWE POWER AG, Essen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/>
              <a:t>Siemens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/>
              <a:t>Swiss Nuclear Power Plants: </a:t>
            </a:r>
            <a:r>
              <a:rPr lang="en-US" sz="1400" dirty="0" err="1"/>
              <a:t>Gösgen</a:t>
            </a:r>
            <a:r>
              <a:rPr lang="en-US" sz="1400" dirty="0"/>
              <a:t> &amp; </a:t>
            </a:r>
            <a:r>
              <a:rPr lang="en-US" sz="1400" dirty="0" err="1"/>
              <a:t>Leibstadt</a:t>
            </a:r>
            <a:endParaRPr lang="en-US" sz="1400" dirty="0"/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400" dirty="0" err="1"/>
              <a:t>Teollisuuden</a:t>
            </a:r>
            <a:r>
              <a:rPr lang="en-US" sz="1400" dirty="0"/>
              <a:t> </a:t>
            </a:r>
            <a:r>
              <a:rPr lang="en-US" sz="1400" dirty="0" err="1"/>
              <a:t>Voima</a:t>
            </a:r>
            <a:r>
              <a:rPr lang="en-US" sz="1400" dirty="0"/>
              <a:t> OYJ (TVO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363" y="1054100"/>
            <a:ext cx="386715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79488" eaLnBrk="0" hangingPunct="0">
              <a:spcBef>
                <a:spcPts val="600"/>
              </a:spcBef>
              <a:spcAft>
                <a:spcPts val="600"/>
              </a:spcAft>
              <a:tabLst>
                <a:tab pos="1335088" algn="l"/>
              </a:tabLst>
              <a:defRPr/>
            </a:pPr>
            <a:r>
              <a:rPr lang="en-GB" sz="16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Sample </a:t>
            </a:r>
            <a:r>
              <a:rPr lang="en-GB" sz="1600" b="1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of TÜV SÜD </a:t>
            </a:r>
            <a:r>
              <a:rPr lang="en-GB" sz="16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Clients (1)</a:t>
            </a:r>
            <a:endParaRPr lang="en-US" sz="1600" b="1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8463" y="376238"/>
            <a:ext cx="791527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65" charset="-128"/>
              </a:rPr>
              <a:t>TÜV SÜD Nuclear Activities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313863" y="6858000"/>
            <a:ext cx="368300" cy="215900"/>
          </a:xfrm>
          <a:noFill/>
        </p:spPr>
        <p:txBody>
          <a:bodyPr/>
          <a:lstStyle/>
          <a:p>
            <a:fld id="{9492AA16-52EF-4871-9103-4D370DC6DA74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271C45-EC5A-4D58-9B71-EA8B04A4069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8463" y="376238"/>
            <a:ext cx="7915275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794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pitchFamily="-65" charset="-128"/>
              </a:rPr>
              <a:t>TÜV SÜD Nuclear Activities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5652" y="1763478"/>
            <a:ext cx="4144963" cy="7198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Regulatory Authorities and Technical</a:t>
            </a:r>
            <a:b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Support </a:t>
            </a:r>
            <a:r>
              <a:rPr lang="en-US" sz="1800" dirty="0" err="1" smtClean="0">
                <a:solidFill>
                  <a:schemeClr val="tx1"/>
                </a:solidFill>
                <a:ea typeface="ＭＳ Ｐゴシック" pitchFamily="34" charset="-128"/>
              </a:rPr>
              <a:t>Organisations</a:t>
            </a: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76699" y="1723390"/>
            <a:ext cx="287655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79488" eaLnBrk="0" hangingPunct="0">
              <a:spcBef>
                <a:spcPts val="600"/>
              </a:spcBef>
              <a:spcAft>
                <a:spcPts val="600"/>
              </a:spcAft>
              <a:tabLst>
                <a:tab pos="1335088" algn="l"/>
              </a:tabLst>
              <a:defRPr/>
            </a:pPr>
            <a:r>
              <a:rPr lang="en-GB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Utilities &amp; Suppliers</a:t>
            </a:r>
            <a:endParaRPr lang="en-US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3114" y="2751722"/>
            <a:ext cx="4237037" cy="2985433"/>
          </a:xfrm>
          <a:prstGeom prst="rect">
            <a:avLst/>
          </a:prstGeom>
          <a:solidFill>
            <a:srgbClr val="C1E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Russian Nuclear Regulatory Authority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Ukrainian Nuclear Regulatory Authority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Ukrainian State Scientific and Technical Centre for Nuclear and Radiation Safety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VO Safety (TSO)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err="1" smtClean="0"/>
              <a:t>Zarubyezhatomenergostroy</a:t>
            </a:r>
            <a:r>
              <a:rPr lang="en-US" sz="1600" dirty="0" smtClean="0"/>
              <a:t>  (TSO)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ANO </a:t>
            </a:r>
            <a:r>
              <a:rPr lang="en-US" sz="1600" dirty="0" err="1" smtClean="0"/>
              <a:t>Atomcertifica</a:t>
            </a:r>
            <a:r>
              <a:rPr lang="en-US" sz="1600" dirty="0" smtClean="0"/>
              <a:t> (Certification body)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smtClean="0"/>
              <a:t>ANO </a:t>
            </a:r>
            <a:r>
              <a:rPr lang="en-US" sz="1600" dirty="0" err="1" smtClean="0"/>
              <a:t>Atomtekhnotest</a:t>
            </a:r>
            <a:r>
              <a:rPr lang="en-US" sz="1600" dirty="0" smtClean="0"/>
              <a:t> (Certification body)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86325" y="2754898"/>
            <a:ext cx="4759325" cy="2585323"/>
          </a:xfrm>
          <a:prstGeom prst="rect">
            <a:avLst/>
          </a:prstGeom>
          <a:solidFill>
            <a:srgbClr val="D3E9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err="1" smtClean="0"/>
              <a:t>Atomenergoproekt</a:t>
            </a:r>
            <a:r>
              <a:rPr lang="en-US" sz="1600" dirty="0" smtClean="0"/>
              <a:t>, </a:t>
            </a:r>
            <a:r>
              <a:rPr lang="en-US" sz="1600" dirty="0" err="1" smtClean="0"/>
              <a:t>Moskau</a:t>
            </a:r>
            <a:endParaRPr lang="en-US" sz="1600" dirty="0" smtClean="0"/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err="1" smtClean="0"/>
              <a:t>Atomenergoproekt</a:t>
            </a:r>
            <a:r>
              <a:rPr lang="en-US" sz="1600" dirty="0" smtClean="0"/>
              <a:t>, Nizhniy Novgorod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OKBM </a:t>
            </a:r>
            <a:r>
              <a:rPr lang="en-US" sz="1600" dirty="0" err="1" smtClean="0"/>
              <a:t>Gidropress</a:t>
            </a:r>
            <a:r>
              <a:rPr lang="en-US" sz="1600" dirty="0" smtClean="0"/>
              <a:t>, Podolsk</a:t>
            </a:r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err="1" smtClean="0"/>
              <a:t>Rosatom</a:t>
            </a:r>
            <a:endParaRPr lang="en-US" sz="1600" dirty="0"/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err="1" smtClean="0"/>
              <a:t>Rosenergoatom</a:t>
            </a:r>
            <a:endParaRPr lang="en-US" sz="1600" dirty="0" smtClean="0"/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smtClean="0"/>
              <a:t>PKF of </a:t>
            </a:r>
            <a:r>
              <a:rPr lang="en-US" sz="1600" dirty="0" err="1" smtClean="0"/>
              <a:t>Rosenergoatom</a:t>
            </a:r>
            <a:endParaRPr lang="en-US" sz="1600" dirty="0" smtClean="0"/>
          </a:p>
          <a:p>
            <a:pPr marL="265113" indent="-265113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n-US" sz="1600" dirty="0" err="1" smtClean="0"/>
              <a:t>Atomenergostroy</a:t>
            </a:r>
            <a:endParaRPr lang="en-US" sz="160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0363" y="1054100"/>
            <a:ext cx="386715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79488" eaLnBrk="0" hangingPunct="0">
              <a:spcBef>
                <a:spcPts val="600"/>
              </a:spcBef>
              <a:spcAft>
                <a:spcPts val="600"/>
              </a:spcAft>
              <a:tabLst>
                <a:tab pos="1335088" algn="l"/>
              </a:tabLst>
              <a:defRPr/>
            </a:pPr>
            <a:r>
              <a:rPr lang="en-GB" sz="16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Sample </a:t>
            </a:r>
            <a:r>
              <a:rPr lang="en-GB" sz="1600" b="1" dirty="0">
                <a:latin typeface="+mj-lt"/>
                <a:ea typeface="ＭＳ Ｐゴシック" pitchFamily="-65" charset="-128"/>
                <a:cs typeface="ＭＳ Ｐゴシック" pitchFamily="-65" charset="-128"/>
              </a:rPr>
              <a:t>of TÜV SÜD </a:t>
            </a:r>
            <a:r>
              <a:rPr lang="en-GB" sz="1600" b="1" dirty="0" smtClean="0">
                <a:latin typeface="+mj-lt"/>
                <a:ea typeface="ＭＳ Ｐゴシック" pitchFamily="-65" charset="-128"/>
                <a:cs typeface="ＭＳ Ｐゴシック" pitchFamily="-65" charset="-128"/>
              </a:rPr>
              <a:t>Clients (2)</a:t>
            </a:r>
            <a:endParaRPr lang="en-US" sz="1600" b="1" dirty="0"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 advTm="10000"/>
</p:sld>
</file>

<file path=ppt/theme/theme1.xml><?xml version="1.0" encoding="utf-8"?>
<a:theme xmlns:a="http://schemas.openxmlformats.org/drawingml/2006/main" name="Holding 2005">
  <a:themeElements>
    <a:clrScheme name="Holding 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lding 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olding 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ing 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ing 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ing 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ing 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ing 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ing 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Holding 2005</Template>
  <TotalTime>0</TotalTime>
  <Words>1095</Words>
  <Application>Microsoft Office PowerPoint</Application>
  <PresentationFormat>Benutzerdefiniert</PresentationFormat>
  <Paragraphs>240</Paragraphs>
  <Slides>17</Slides>
  <Notes>11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Holding 2005</vt:lpstr>
      <vt:lpstr>Image</vt:lpstr>
      <vt:lpstr>Acrobat Document</vt:lpstr>
      <vt:lpstr>Folie 1</vt:lpstr>
      <vt:lpstr>TÜV SÜD – The Company</vt:lpstr>
      <vt:lpstr>Global Presence</vt:lpstr>
      <vt:lpstr>Folie 4</vt:lpstr>
      <vt:lpstr>TÜV SÜD Nuclear Activities</vt:lpstr>
      <vt:lpstr>TÜV SÜD Nuclear Activities</vt:lpstr>
      <vt:lpstr>TÜV SÜD Nuclear Activities</vt:lpstr>
      <vt:lpstr>Regulatory Authorities</vt:lpstr>
      <vt:lpstr>Regulatory Authorities and Technical Support Organisations</vt:lpstr>
      <vt:lpstr>Folie 10</vt:lpstr>
      <vt:lpstr>International Licensing Services</vt:lpstr>
      <vt:lpstr>Licensing of NPP SSCs</vt:lpstr>
      <vt:lpstr>Licensing of non-nuclear SSCs</vt:lpstr>
      <vt:lpstr>Licensing of safety-relevant SSCs</vt:lpstr>
      <vt:lpstr>Summary – What we offer</vt:lpstr>
      <vt:lpstr>Folie 16</vt:lpstr>
      <vt:lpstr>Folie 17</vt:lpstr>
    </vt:vector>
  </TitlesOfParts>
  <Company>TÜV Süddeutschland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TÜV Süddeutschland</dc:creator>
  <cp:lastModifiedBy>zehtn-wo</cp:lastModifiedBy>
  <cp:revision>984</cp:revision>
  <dcterms:created xsi:type="dcterms:W3CDTF">2010-05-10T06:42:44Z</dcterms:created>
  <dcterms:modified xsi:type="dcterms:W3CDTF">2011-10-26T06:24:04Z</dcterms:modified>
</cp:coreProperties>
</file>