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9" r:id="rId4"/>
    <p:sldId id="290" r:id="rId5"/>
    <p:sldId id="294" r:id="rId6"/>
    <p:sldId id="291" r:id="rId7"/>
    <p:sldId id="292" r:id="rId8"/>
    <p:sldId id="280" r:id="rId9"/>
    <p:sldId id="281" r:id="rId10"/>
    <p:sldId id="293" r:id="rId11"/>
    <p:sldId id="286" r:id="rId12"/>
    <p:sldId id="264" r:id="rId13"/>
  </p:sldIdLst>
  <p:sldSz cx="9144000" cy="6858000" type="screen4x3"/>
  <p:notesSz cx="6834188" cy="9979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6pPr>
    <a:lvl7pPr marL="2743200" algn="l" defTabSz="914400" rtl="0" eaLnBrk="1" latinLnBrk="0" hangingPunct="1"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7pPr>
    <a:lvl8pPr marL="3200400" algn="l" defTabSz="914400" rtl="0" eaLnBrk="1" latinLnBrk="0" hangingPunct="1"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8pPr>
    <a:lvl9pPr marL="3657600" algn="l" defTabSz="914400" rtl="0" eaLnBrk="1" latinLnBrk="0" hangingPunct="1">
      <a:defRPr sz="1200" b="1" kern="1200">
        <a:solidFill>
          <a:srgbClr val="FFFF00"/>
        </a:solidFill>
        <a:latin typeface="Arial" charset="0"/>
        <a:ea typeface="ＭＳ Ｐゴシック" pitchFamily="-6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00"/>
    <a:srgbClr val="FFFF00"/>
    <a:srgbClr val="99CCFF"/>
    <a:srgbClr val="3399FF"/>
    <a:srgbClr val="CCFFCC"/>
    <a:srgbClr val="99FFCC"/>
    <a:srgbClr val="00CC00"/>
    <a:srgbClr val="FFCC99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7" autoAdjust="0"/>
    <p:restoredTop sz="94652" autoAdjust="0"/>
  </p:normalViewPr>
  <p:slideViewPr>
    <p:cSldViewPr>
      <p:cViewPr varScale="1">
        <p:scale>
          <a:sx n="102" d="100"/>
          <a:sy n="102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0275"/>
            <a:ext cx="546735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</a:defRPr>
            </a:lvl1pPr>
          </a:lstStyle>
          <a:p>
            <a:fld id="{DC1E16A0-39A8-429C-94A1-8A06C906800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CC380-6F73-4B54-A1A5-E4734F07D8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B13A8-5A58-4463-91CA-062E186241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CA32A-96A1-48E4-B1FE-8703B3A591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CE249-5B1E-4ED7-9E35-FB29040B30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61B71-CD45-4C74-93CE-F37D9FF273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87282-DF4D-468F-AC3E-5738CB30F4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875A8-9F60-4346-9A2F-992A1437CC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9AA3B-096A-4CFD-97F1-D406694631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06CC-64C3-4BF2-B878-7375F4DFD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B88C1-BCA9-46B2-956B-DC2B20FCFB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FAE42-E1FE-467E-AE43-67089AD53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rezentacia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92113"/>
            <a:ext cx="9144000" cy="646588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DEBF2555-B8EF-4C91-A2EF-CC78B47C6A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omenergoprom.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menergoprom.ru/ru/tender/offer/" TargetMode="External"/><Relationship Id="rId2" Type="http://schemas.openxmlformats.org/officeDocument/2006/relationships/hyperlink" Target="mailto:dez@atomenergoprom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Atomenergoprom-2008-RU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omenergoprom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4800" y="5715000"/>
            <a:ext cx="59769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1600">
                <a:solidFill>
                  <a:schemeClr val="accent2"/>
                </a:solidFill>
              </a:rPr>
              <a:t>Наименование департамента</a:t>
            </a:r>
            <a:br>
              <a:rPr lang="ru-RU" sz="1600">
                <a:solidFill>
                  <a:schemeClr val="accent2"/>
                </a:solidFill>
              </a:rPr>
            </a:br>
            <a:r>
              <a:rPr lang="ru-RU" sz="1600">
                <a:solidFill>
                  <a:schemeClr val="accent2"/>
                </a:solidFill>
              </a:rPr>
              <a:t>ФИО докладчика (если требуется)</a:t>
            </a:r>
          </a:p>
        </p:txBody>
      </p:sp>
      <p:pic>
        <p:nvPicPr>
          <p:cNvPr id="2055" name="Picture 7" descr="prezentac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2113"/>
            <a:ext cx="9144000" cy="6465887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2540003"/>
            <a:ext cx="7129462" cy="12461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ru-RU" sz="2400" b="1" dirty="0" smtClean="0">
                <a:solidFill>
                  <a:schemeClr val="accent2"/>
                </a:solidFill>
              </a:rPr>
              <a:t>Аспекты работы ДЕЗ при размещении и исполнении заказа на оборудование ДЦИ.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/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Изменение организационно-правовой формы ДЕЗ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39750" y="4637101"/>
            <a:ext cx="3816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ru-RU" sz="2000" dirty="0">
                <a:solidFill>
                  <a:schemeClr val="accent2"/>
                </a:solidFill>
              </a:rPr>
              <a:t>Дирекция единого заказчика</a:t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2000" dirty="0">
                <a:solidFill>
                  <a:schemeClr val="accent2"/>
                </a:solidFill>
              </a:rPr>
              <a:t>Архипов  Ю.П.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E62B-D590-41C5-8804-BEF315C07B07}" type="slidenum">
              <a:rPr lang="en-US"/>
              <a:pPr/>
              <a:t>10</a:t>
            </a:fld>
            <a:endParaRPr 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-12891"/>
            <a:ext cx="9144000" cy="422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2600" dirty="0" smtClean="0">
                <a:solidFill>
                  <a:srgbClr val="002060"/>
                </a:solidFill>
              </a:rPr>
              <a:t>Новая технология работы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с 2010г.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643174" y="571480"/>
            <a:ext cx="2447925" cy="2087562"/>
            <a:chOff x="289" y="1361"/>
            <a:chExt cx="1595" cy="1694"/>
          </a:xfrm>
        </p:grpSpPr>
        <p:pic>
          <p:nvPicPr>
            <p:cNvPr id="49177" name="Picture 25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49178" name="Text Box 26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dirty="0" smtClean="0">
                  <a:solidFill>
                    <a:schemeClr val="bg1"/>
                  </a:solidFill>
                </a:rPr>
                <a:t>Публикация извещения о начале процедуры закупки на сайте ГК «Росатом»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873072" y="3630773"/>
            <a:ext cx="2370142" cy="1738302"/>
            <a:chOff x="3902" y="1361"/>
            <a:chExt cx="1700" cy="1706"/>
          </a:xfrm>
        </p:grpSpPr>
        <p:pic>
          <p:nvPicPr>
            <p:cNvPr id="49183" name="Picture 31" descr="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2" y="1361"/>
              <a:ext cx="1700" cy="1706"/>
            </a:xfrm>
            <a:prstGeom prst="rect">
              <a:avLst/>
            </a:prstGeom>
            <a:noFill/>
          </p:spPr>
        </p:pic>
        <p:sp>
          <p:nvSpPr>
            <p:cNvPr id="49184" name="Text Box 32"/>
            <p:cNvSpPr txBox="1">
              <a:spLocks noChangeArrowheads="1"/>
            </p:cNvSpPr>
            <p:nvPr/>
          </p:nvSpPr>
          <p:spPr bwMode="auto">
            <a:xfrm>
              <a:off x="4231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sz="1000" dirty="0">
                  <a:solidFill>
                    <a:schemeClr val="bg1"/>
                  </a:solidFill>
                </a:rPr>
                <a:t>Анализ предложений и выбор поставщика</a:t>
              </a:r>
            </a:p>
          </p:txBody>
        </p:sp>
      </p:grpSp>
      <p:sp>
        <p:nvSpPr>
          <p:cNvPr id="49186" name="AutoShape 34"/>
          <p:cNvSpPr>
            <a:spLocks noChangeArrowheads="1"/>
          </p:cNvSpPr>
          <p:nvPr/>
        </p:nvSpPr>
        <p:spPr bwMode="auto">
          <a:xfrm rot="12435218" flipH="1">
            <a:off x="5120512" y="2190806"/>
            <a:ext cx="612678" cy="381119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5786446" y="2000240"/>
            <a:ext cx="2071702" cy="1643074"/>
            <a:chOff x="289" y="1361"/>
            <a:chExt cx="1595" cy="1694"/>
          </a:xfrm>
        </p:grpSpPr>
        <p:pic>
          <p:nvPicPr>
            <p:cNvPr id="49189" name="Picture 37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49190" name="Text Box 38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sz="1000" dirty="0" smtClean="0">
                  <a:solidFill>
                    <a:schemeClr val="bg1"/>
                  </a:solidFill>
                </a:rPr>
                <a:t>Получение технико-коммерческих предложений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194" name="AutoShape 42"/>
          <p:cNvSpPr>
            <a:spLocks noChangeArrowheads="1"/>
          </p:cNvSpPr>
          <p:nvPr/>
        </p:nvSpPr>
        <p:spPr bwMode="auto">
          <a:xfrm rot="9967482" flipH="1">
            <a:off x="5191887" y="801706"/>
            <a:ext cx="571504" cy="381119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142844" y="571480"/>
            <a:ext cx="2627313" cy="2087562"/>
            <a:chOff x="3902" y="1361"/>
            <a:chExt cx="1700" cy="1706"/>
          </a:xfrm>
        </p:grpSpPr>
        <p:pic>
          <p:nvPicPr>
            <p:cNvPr id="49200" name="Picture 48" descr="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2" y="1361"/>
              <a:ext cx="1700" cy="1706"/>
            </a:xfrm>
            <a:prstGeom prst="rect">
              <a:avLst/>
            </a:prstGeom>
            <a:noFill/>
          </p:spPr>
        </p:pic>
        <p:sp>
          <p:nvSpPr>
            <p:cNvPr id="49201" name="Text Box 49"/>
            <p:cNvSpPr txBox="1">
              <a:spLocks noChangeArrowheads="1"/>
            </p:cNvSpPr>
            <p:nvPr/>
          </p:nvSpPr>
          <p:spPr bwMode="auto">
            <a:xfrm>
              <a:off x="4167" y="1808"/>
              <a:ext cx="1156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dirty="0">
                  <a:solidFill>
                    <a:schemeClr val="bg1"/>
                  </a:solidFill>
                </a:rPr>
                <a:t>Справочная информация на сайте </a:t>
              </a:r>
              <a:r>
                <a:rPr lang="en-US" sz="1000" dirty="0" smtClean="0">
                  <a:hlinkClick r:id="rId4"/>
                </a:rPr>
                <a:t>www.atomenergoprom.ru</a:t>
              </a:r>
              <a:r>
                <a:rPr lang="en-US" sz="1000" dirty="0" smtClean="0"/>
                <a:t> </a:t>
              </a:r>
              <a:endParaRPr lang="ru-RU" sz="1000" dirty="0"/>
            </a:p>
          </p:txBody>
        </p:sp>
      </p:grpSp>
      <p:sp>
        <p:nvSpPr>
          <p:cNvPr id="49195" name="AutoShape 43"/>
          <p:cNvSpPr>
            <a:spLocks noChangeArrowheads="1"/>
          </p:cNvSpPr>
          <p:nvPr/>
        </p:nvSpPr>
        <p:spPr bwMode="auto">
          <a:xfrm rot="10800000" flipH="1">
            <a:off x="214282" y="3500438"/>
            <a:ext cx="719137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5786446" y="357166"/>
            <a:ext cx="2143140" cy="1571636"/>
            <a:chOff x="289" y="1361"/>
            <a:chExt cx="1595" cy="1694"/>
          </a:xfrm>
        </p:grpSpPr>
        <p:pic>
          <p:nvPicPr>
            <p:cNvPr id="49204" name="Picture 52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49205" name="Text Box 53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sz="1000" dirty="0" smtClean="0">
                  <a:solidFill>
                    <a:schemeClr val="bg1"/>
                  </a:solidFill>
                </a:rPr>
                <a:t>получение заявок на конкурентные переговоры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206" name="AutoShape 54"/>
          <p:cNvSpPr>
            <a:spLocks noChangeArrowheads="1"/>
          </p:cNvSpPr>
          <p:nvPr/>
        </p:nvSpPr>
        <p:spPr bwMode="auto">
          <a:xfrm rot="10800000" flipH="1">
            <a:off x="8286776" y="785794"/>
            <a:ext cx="719138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49208" name="AutoShape 56"/>
          <p:cNvSpPr>
            <a:spLocks noChangeArrowheads="1"/>
          </p:cNvSpPr>
          <p:nvPr/>
        </p:nvSpPr>
        <p:spPr bwMode="auto">
          <a:xfrm rot="10800000" flipH="1">
            <a:off x="214282" y="5000636"/>
            <a:ext cx="719137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6767916" y="3661568"/>
            <a:ext cx="2357422" cy="1730372"/>
            <a:chOff x="3902" y="1361"/>
            <a:chExt cx="1700" cy="1706"/>
          </a:xfrm>
        </p:grpSpPr>
        <p:pic>
          <p:nvPicPr>
            <p:cNvPr id="49210" name="Picture 58" descr="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2" y="1361"/>
              <a:ext cx="1700" cy="170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49211" name="Text Box 59"/>
            <p:cNvSpPr txBox="1">
              <a:spLocks noChangeArrowheads="1"/>
            </p:cNvSpPr>
            <p:nvPr/>
          </p:nvSpPr>
          <p:spPr bwMode="auto">
            <a:xfrm>
              <a:off x="4231" y="1833"/>
              <a:ext cx="998" cy="7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r>
                <a:rPr lang="ru-RU" sz="1000" dirty="0">
                  <a:solidFill>
                    <a:schemeClr val="bg1"/>
                  </a:solidFill>
                </a:rPr>
                <a:t>Заключение договора, финансирование, изготовление оборудования</a:t>
              </a:r>
            </a:p>
          </p:txBody>
        </p:sp>
      </p:grpSp>
      <p:sp>
        <p:nvSpPr>
          <p:cNvPr id="49212" name="AutoShape 60"/>
          <p:cNvSpPr>
            <a:spLocks noChangeArrowheads="1"/>
          </p:cNvSpPr>
          <p:nvPr/>
        </p:nvSpPr>
        <p:spPr bwMode="auto">
          <a:xfrm rot="10800000" flipH="1">
            <a:off x="8286776" y="2571744"/>
            <a:ext cx="719138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49202" name="AutoShape 50"/>
          <p:cNvSpPr>
            <a:spLocks noChangeArrowheads="1"/>
          </p:cNvSpPr>
          <p:nvPr/>
        </p:nvSpPr>
        <p:spPr bwMode="auto">
          <a:xfrm rot="10800000" flipH="1">
            <a:off x="3391669" y="4311596"/>
            <a:ext cx="428627" cy="381119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32" name="Group 51"/>
          <p:cNvGrpSpPr>
            <a:grpSpLocks/>
          </p:cNvGrpSpPr>
          <p:nvPr/>
        </p:nvGrpSpPr>
        <p:grpSpPr bwMode="auto">
          <a:xfrm>
            <a:off x="1071538" y="2857496"/>
            <a:ext cx="2214578" cy="1785950"/>
            <a:chOff x="289" y="1361"/>
            <a:chExt cx="1595" cy="1694"/>
          </a:xfrm>
        </p:grpSpPr>
        <p:pic>
          <p:nvPicPr>
            <p:cNvPr id="33" name="Picture 52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34" name="Text Box 53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sz="1000" dirty="0" smtClean="0">
                  <a:solidFill>
                    <a:schemeClr val="bg1"/>
                  </a:solidFill>
                </a:rPr>
                <a:t>Проведение конкурентных переговоров в несколько этапов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51"/>
          <p:cNvGrpSpPr>
            <a:grpSpLocks/>
          </p:cNvGrpSpPr>
          <p:nvPr/>
        </p:nvGrpSpPr>
        <p:grpSpPr bwMode="auto">
          <a:xfrm>
            <a:off x="1071538" y="4357694"/>
            <a:ext cx="2214578" cy="1785950"/>
            <a:chOff x="289" y="1361"/>
            <a:chExt cx="1595" cy="1694"/>
          </a:xfrm>
        </p:grpSpPr>
        <p:pic>
          <p:nvPicPr>
            <p:cNvPr id="36" name="Picture 52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37" name="Text Box 53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sz="1000" dirty="0" smtClean="0">
                  <a:solidFill>
                    <a:schemeClr val="bg1"/>
                  </a:solidFill>
                </a:rPr>
                <a:t>При необходимости уточнение предложений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AutoShape 50"/>
          <p:cNvSpPr>
            <a:spLocks noChangeArrowheads="1"/>
          </p:cNvSpPr>
          <p:nvPr/>
        </p:nvSpPr>
        <p:spPr bwMode="auto">
          <a:xfrm rot="10800000" flipH="1">
            <a:off x="6320627" y="4348363"/>
            <a:ext cx="428627" cy="381119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6" grpId="0" animBg="1"/>
      <p:bldP spid="49194" grpId="0" animBg="1"/>
      <p:bldP spid="49195" grpId="0" animBg="1"/>
      <p:bldP spid="49206" grpId="0" animBg="1"/>
      <p:bldP spid="49208" grpId="0" animBg="1"/>
      <p:bldP spid="49212" grpId="0" animBg="1"/>
      <p:bldP spid="49202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467"/>
            <a:ext cx="8429684" cy="574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3EEA-C61B-4129-B745-A3B27ED65ACC}" type="slidenum">
              <a:rPr lang="en-US"/>
              <a:pPr/>
              <a:t>11</a:t>
            </a:fld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419265" y="3919467"/>
            <a:ext cx="1944687" cy="4318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2714612" y="285728"/>
            <a:ext cx="6119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dirty="0"/>
              <a:t>http://www.atomenergoprom.ru/ru/tender/offer/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71470" y="-71462"/>
            <a:ext cx="91440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2000" dirty="0">
                <a:solidFill>
                  <a:schemeClr val="tx1"/>
                </a:solidFill>
              </a:rPr>
              <a:t>Сайт Атомэнергопром в части МО ДЦИ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D7231-110D-4432-8A64-27756C5CB0B5}" type="slidenum">
              <a:rPr lang="en-US"/>
              <a:pPr/>
              <a:t>12</a:t>
            </a:fld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755650" y="836613"/>
            <a:ext cx="52212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ru-RU" sz="2800">
                <a:solidFill>
                  <a:schemeClr val="accent2"/>
                </a:solidFill>
              </a:rPr>
              <a:t>Спасибо за внимание!</a:t>
            </a:r>
            <a:endParaRPr lang="ru-RU" sz="280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23850" y="4149725"/>
            <a:ext cx="83153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2000" dirty="0">
                <a:solidFill>
                  <a:schemeClr val="accent2"/>
                </a:solidFill>
              </a:rPr>
              <a:t>Дирекция единого заказчика ОАО «Атомэнергопром»</a:t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1600" dirty="0">
                <a:solidFill>
                  <a:schemeClr val="accent2"/>
                </a:solidFill>
              </a:rPr>
              <a:t/>
            </a:r>
            <a:br>
              <a:rPr lang="ru-RU" sz="1600" dirty="0">
                <a:solidFill>
                  <a:schemeClr val="accent2"/>
                </a:solidFill>
              </a:rPr>
            </a:br>
            <a:r>
              <a:rPr lang="ru-RU" sz="1600" dirty="0" err="1">
                <a:solidFill>
                  <a:schemeClr val="accent2"/>
                </a:solidFill>
              </a:rPr>
              <a:t>Эл.почта</a:t>
            </a:r>
            <a:r>
              <a:rPr lang="ru-RU" sz="1600" dirty="0">
                <a:solidFill>
                  <a:schemeClr val="accent2"/>
                </a:solidFill>
              </a:rPr>
              <a:t>: </a:t>
            </a:r>
            <a:r>
              <a:rPr lang="en-US" sz="1600" dirty="0">
                <a:solidFill>
                  <a:schemeClr val="accent2"/>
                </a:solidFill>
                <a:hlinkClick r:id="rId2"/>
              </a:rPr>
              <a:t>dez@atomenergoprom.ru</a:t>
            </a:r>
            <a:r>
              <a:rPr lang="en-US" sz="1600" dirty="0">
                <a:solidFill>
                  <a:schemeClr val="accent2"/>
                </a:solidFill>
              </a:rPr>
              <a:t/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ru-RU" sz="1600" dirty="0">
                <a:solidFill>
                  <a:schemeClr val="accent2"/>
                </a:solidFill>
                <a:hlinkClick r:id="rId3"/>
              </a:rPr>
              <a:t>http://www.atomenergoprom.ru/ru/tender/offer/</a:t>
            </a:r>
            <a:r>
              <a:rPr lang="ru-RU" sz="1600" dirty="0">
                <a:solidFill>
                  <a:schemeClr val="accent2"/>
                </a:solidFill>
              </a:rPr>
              <a:t/>
            </a:r>
            <a:br>
              <a:rPr lang="ru-RU" sz="1600" dirty="0">
                <a:solidFill>
                  <a:schemeClr val="accent2"/>
                </a:solidFill>
              </a:rPr>
            </a:br>
            <a:r>
              <a:rPr lang="ru-RU" sz="1600" dirty="0">
                <a:solidFill>
                  <a:schemeClr val="accent2"/>
                </a:solidFill>
              </a:rPr>
              <a:t>тел.: +7 (495) 642 6687, факс: +7 (495) 969 2939 доб.3157</a:t>
            </a:r>
            <a:br>
              <a:rPr lang="ru-RU" sz="1600" dirty="0">
                <a:solidFill>
                  <a:schemeClr val="accent2"/>
                </a:solidFill>
              </a:rPr>
            </a:br>
            <a:r>
              <a:rPr lang="ru-RU" sz="1600" dirty="0">
                <a:solidFill>
                  <a:schemeClr val="accent2"/>
                </a:solidFill>
              </a:rPr>
              <a:t>Россия, 119180, Москва, Большая Полянка, д.25,стр.1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82625" y="1484313"/>
            <a:ext cx="69135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>
                <a:solidFill>
                  <a:schemeClr val="accent2"/>
                </a:solidFill>
              </a:rPr>
              <a:t>Архипов Юрий Павлович</a:t>
            </a:r>
          </a:p>
          <a:p>
            <a:r>
              <a:rPr lang="ru-RU" sz="1600">
                <a:solidFill>
                  <a:schemeClr val="accent2"/>
                </a:solidFill>
              </a:rPr>
              <a:t>Заместитель директора ДЕЗ</a:t>
            </a:r>
            <a:br>
              <a:rPr lang="ru-RU" sz="1600">
                <a:solidFill>
                  <a:schemeClr val="accent2"/>
                </a:solidFill>
              </a:rPr>
            </a:br>
            <a:r>
              <a:rPr lang="ru-RU" sz="1600">
                <a:solidFill>
                  <a:schemeClr val="accent2"/>
                </a:solidFill>
              </a:rPr>
              <a:t>+7</a:t>
            </a:r>
            <a:r>
              <a:rPr lang="en-US" sz="1600">
                <a:solidFill>
                  <a:schemeClr val="accent2"/>
                </a:solidFill>
              </a:rPr>
              <a:t>(495) </a:t>
            </a:r>
            <a:r>
              <a:rPr lang="ru-RU" sz="1600">
                <a:solidFill>
                  <a:schemeClr val="accent2"/>
                </a:solidFill>
              </a:rPr>
              <a:t>642 6687</a:t>
            </a:r>
            <a:br>
              <a:rPr lang="ru-RU" sz="1600">
                <a:solidFill>
                  <a:schemeClr val="accent2"/>
                </a:solidFill>
              </a:rPr>
            </a:br>
            <a:endParaRPr lang="ru-RU" sz="1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324"/>
            <a:ext cx="8229600" cy="439718"/>
          </a:xfrm>
        </p:spPr>
        <p:txBody>
          <a:bodyPr/>
          <a:lstStyle/>
          <a:p>
            <a:r>
              <a:rPr lang="ru-RU" sz="2400" dirty="0" smtClean="0">
                <a:solidFill>
                  <a:srgbClr val="0070C0"/>
                </a:solidFill>
              </a:rPr>
              <a:t>Аспекты закупки оборудования ДЦИ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1600" dirty="0" smtClean="0">
                <a:solidFill>
                  <a:srgbClr val="0070C0"/>
                </a:solidFill>
              </a:rPr>
              <a:t>по существующей схеме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E249-5B1E-4ED7-9E35-FB29040B301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928926" y="2714620"/>
            <a:ext cx="3143272" cy="1214446"/>
          </a:xfrm>
          <a:prstGeom prst="roundRect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20000"/>
                <a:lumOff val="80000"/>
              </a:schemeClr>
            </a:extrusionClr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Дирекция единого заказчика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714348" y="857232"/>
            <a:ext cx="3143272" cy="857256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20000"/>
                <a:lumOff val="80000"/>
              </a:schemeClr>
            </a:extrusionClr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Инжиниринговые компании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5214942" y="857232"/>
            <a:ext cx="3143272" cy="857256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20000"/>
                <a:lumOff val="80000"/>
              </a:schemeClr>
            </a:extrusionClr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2060"/>
                </a:solidFill>
              </a:rPr>
              <a:t>Концерн Росэнергоатом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2233208" y="5072074"/>
            <a:ext cx="4500594" cy="857256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20000"/>
                <a:lumOff val="80000"/>
              </a:schemeClr>
            </a:extrusionClr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Заводы-изготовители</a:t>
            </a:r>
          </a:p>
        </p:txBody>
      </p:sp>
      <p:sp>
        <p:nvSpPr>
          <p:cNvPr id="11" name="Двойная стрелка вверх/вниз 10"/>
          <p:cNvSpPr/>
          <p:nvPr/>
        </p:nvSpPr>
        <p:spPr bwMode="auto">
          <a:xfrm>
            <a:off x="4071934" y="4214818"/>
            <a:ext cx="857256" cy="500066"/>
          </a:xfrm>
          <a:prstGeom prst="upDownArrow">
            <a:avLst>
              <a:gd name="adj1" fmla="val 50000"/>
              <a:gd name="adj2" fmla="val 18436"/>
            </a:avLst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2" name="Двойная стрелка вверх/вниз 11"/>
          <p:cNvSpPr/>
          <p:nvPr/>
        </p:nvSpPr>
        <p:spPr bwMode="auto">
          <a:xfrm>
            <a:off x="2928926" y="1928802"/>
            <a:ext cx="857256" cy="500066"/>
          </a:xfrm>
          <a:prstGeom prst="upDownArrow">
            <a:avLst>
              <a:gd name="adj1" fmla="val 50000"/>
              <a:gd name="adj2" fmla="val 18436"/>
            </a:avLst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3" name="Двойная стрелка вверх/вниз 12"/>
          <p:cNvSpPr/>
          <p:nvPr/>
        </p:nvSpPr>
        <p:spPr bwMode="auto">
          <a:xfrm>
            <a:off x="5214942" y="1928802"/>
            <a:ext cx="857256" cy="500066"/>
          </a:xfrm>
          <a:prstGeom prst="upDownArrow">
            <a:avLst>
              <a:gd name="adj1" fmla="val 50000"/>
              <a:gd name="adj2" fmla="val 18436"/>
            </a:avLst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5" name="Двойная стрелка влево/вправо 14"/>
          <p:cNvSpPr/>
          <p:nvPr/>
        </p:nvSpPr>
        <p:spPr bwMode="auto">
          <a:xfrm>
            <a:off x="4283038" y="1000108"/>
            <a:ext cx="571504" cy="500066"/>
          </a:xfrm>
          <a:prstGeom prst="leftRightArrow">
            <a:avLst>
              <a:gd name="adj1" fmla="val 50000"/>
              <a:gd name="adj2" fmla="val 27610"/>
            </a:avLst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42844" y="2357430"/>
            <a:ext cx="2071702" cy="96280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64" charset="-128"/>
              </a:rPr>
              <a:t>Правовые аспекты  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pitchFamily="-64" charset="-128"/>
              </a:rPr>
              <a:t>длительные трехсторонние переговоры при заключени</a:t>
            </a:r>
            <a:r>
              <a:rPr lang="ru-RU" sz="800" dirty="0" smtClean="0">
                <a:solidFill>
                  <a:srgbClr val="0033CC"/>
                </a:solidFill>
              </a:rPr>
              <a:t>и договоров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8" name="Стрелка вправо 17"/>
          <p:cNvSpPr/>
          <p:nvPr/>
        </p:nvSpPr>
        <p:spPr bwMode="auto">
          <a:xfrm rot="18286580">
            <a:off x="1413850" y="1843780"/>
            <a:ext cx="559977" cy="35719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9" name="Стрелка вправо 18"/>
          <p:cNvSpPr/>
          <p:nvPr/>
        </p:nvSpPr>
        <p:spPr bwMode="auto">
          <a:xfrm>
            <a:off x="2267322" y="3090472"/>
            <a:ext cx="559977" cy="35719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 rot="2852418">
            <a:off x="1683825" y="4507455"/>
            <a:ext cx="559977" cy="35719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22" name="Стрелка вправо 21"/>
          <p:cNvSpPr/>
          <p:nvPr/>
        </p:nvSpPr>
        <p:spPr bwMode="auto">
          <a:xfrm rot="14140015">
            <a:off x="6740545" y="1867828"/>
            <a:ext cx="559977" cy="35719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23" name="Стрелка вправо 22"/>
          <p:cNvSpPr/>
          <p:nvPr/>
        </p:nvSpPr>
        <p:spPr bwMode="auto">
          <a:xfrm rot="10800000">
            <a:off x="6121049" y="3105924"/>
            <a:ext cx="559977" cy="35719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30" name="Стрелка вправо 29"/>
          <p:cNvSpPr/>
          <p:nvPr/>
        </p:nvSpPr>
        <p:spPr bwMode="auto">
          <a:xfrm rot="7868380">
            <a:off x="6539542" y="4578895"/>
            <a:ext cx="559977" cy="35719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37" name="Овал 36"/>
          <p:cNvSpPr/>
          <p:nvPr/>
        </p:nvSpPr>
        <p:spPr bwMode="auto">
          <a:xfrm>
            <a:off x="146054" y="3429000"/>
            <a:ext cx="2071702" cy="96280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Технические аспекты</a:t>
            </a:r>
          </a:p>
          <a:p>
            <a:pPr algn="ctr"/>
            <a:r>
              <a:rPr lang="ru-RU" sz="800" dirty="0" smtClean="0">
                <a:solidFill>
                  <a:srgbClr val="0033CC"/>
                </a:solidFill>
              </a:rPr>
              <a:t>Выдача, согласование технической документации</a:t>
            </a:r>
          </a:p>
        </p:txBody>
      </p:sp>
      <p:sp>
        <p:nvSpPr>
          <p:cNvPr id="38" name="Овал 37"/>
          <p:cNvSpPr/>
          <p:nvPr/>
        </p:nvSpPr>
        <p:spPr bwMode="auto">
          <a:xfrm>
            <a:off x="6858016" y="2270241"/>
            <a:ext cx="2133616" cy="113348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ru-RU" sz="800" dirty="0" smtClean="0">
                <a:solidFill>
                  <a:srgbClr val="0033CC"/>
                </a:solidFill>
              </a:rPr>
              <a:t>Согласование лимитных цен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</a:rPr>
              <a:t>Экономические аспекты  </a:t>
            </a:r>
          </a:p>
          <a:p>
            <a:pPr algn="ctr"/>
            <a:r>
              <a:rPr lang="ru-RU" sz="800" dirty="0" smtClean="0">
                <a:solidFill>
                  <a:srgbClr val="0033CC"/>
                </a:solidFill>
              </a:rPr>
              <a:t>нахождение справедливой цены на оборудование </a:t>
            </a:r>
          </a:p>
        </p:txBody>
      </p:sp>
      <p:sp>
        <p:nvSpPr>
          <p:cNvPr id="39" name="Овал 38"/>
          <p:cNvSpPr/>
          <p:nvPr/>
        </p:nvSpPr>
        <p:spPr bwMode="auto">
          <a:xfrm>
            <a:off x="6898444" y="3550197"/>
            <a:ext cx="2133616" cy="113348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Контроль за ходом изготовления, поставка</a:t>
            </a:r>
          </a:p>
        </p:txBody>
      </p:sp>
      <p:sp>
        <p:nvSpPr>
          <p:cNvPr id="40" name="Овал 39"/>
          <p:cNvSpPr/>
          <p:nvPr/>
        </p:nvSpPr>
        <p:spPr bwMode="auto">
          <a:xfrm>
            <a:off x="62075" y="4895084"/>
            <a:ext cx="2071702" cy="962808"/>
          </a:xfrm>
          <a:prstGeom prst="ellipse">
            <a:avLst/>
          </a:prstGeom>
          <a:solidFill>
            <a:srgbClr val="FFC000"/>
          </a:solidFill>
          <a:ln w="9525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Отсутствие четких экономических показателей работы ДЕЗ</a:t>
            </a:r>
          </a:p>
        </p:txBody>
      </p:sp>
      <p:sp>
        <p:nvSpPr>
          <p:cNvPr id="41" name="Овал 40"/>
          <p:cNvSpPr/>
          <p:nvPr/>
        </p:nvSpPr>
        <p:spPr bwMode="auto">
          <a:xfrm>
            <a:off x="6938785" y="4895084"/>
            <a:ext cx="2071702" cy="962808"/>
          </a:xfrm>
          <a:prstGeom prst="ellipse">
            <a:avLst/>
          </a:prstGeom>
          <a:solidFill>
            <a:srgbClr val="FFC000"/>
          </a:solidFill>
          <a:ln w="9525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Ответственный за контроль качества ОАО «Концерн Росэнергоатом»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355"/>
            <a:ext cx="8229600" cy="500066"/>
          </a:xfrm>
        </p:spPr>
        <p:txBody>
          <a:bodyPr/>
          <a:lstStyle/>
          <a:p>
            <a:r>
              <a:rPr lang="ru-RU" sz="3200" dirty="0" smtClean="0">
                <a:solidFill>
                  <a:srgbClr val="0070C0"/>
                </a:solidFill>
              </a:rPr>
              <a:t>Проблемные вопросы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E249-5B1E-4ED7-9E35-FB29040B301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844" y="607055"/>
            <a:ext cx="88583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rgbClr val="0033CC"/>
                </a:solidFill>
              </a:rPr>
              <a:t> </a:t>
            </a:r>
            <a:r>
              <a:rPr lang="ru-RU" sz="1400" dirty="0" smtClean="0">
                <a:solidFill>
                  <a:srgbClr val="0033CC"/>
                </a:solidFill>
              </a:rPr>
              <a:t>Длительные многосторонние (до семи сторон) переговоры при заключении договоров негативно влияют на сроки поставки оборудования</a:t>
            </a:r>
            <a:r>
              <a:rPr lang="en-US" sz="1400" dirty="0" smtClean="0">
                <a:solidFill>
                  <a:srgbClr val="0033CC"/>
                </a:solidFill>
              </a:rPr>
              <a:t>;</a:t>
            </a:r>
            <a:endParaRPr lang="ru-RU" sz="1400" dirty="0" smtClean="0">
              <a:solidFill>
                <a:srgbClr val="0033CC"/>
              </a:solidFill>
            </a:endParaRPr>
          </a:p>
          <a:p>
            <a:endParaRPr lang="ru-RU" sz="1400" dirty="0" smtClean="0">
              <a:solidFill>
                <a:srgbClr val="0033C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33CC"/>
                </a:solidFill>
              </a:rPr>
              <a:t> </a:t>
            </a:r>
            <a:r>
              <a:rPr lang="ru-RU" sz="1400" dirty="0" smtClean="0">
                <a:solidFill>
                  <a:srgbClr val="0033CC"/>
                </a:solidFill>
              </a:rPr>
              <a:t>Нахождение справедливой цены на оборудование затруднено</a:t>
            </a:r>
            <a:r>
              <a:rPr lang="en-US" sz="1400" dirty="0" smtClean="0">
                <a:solidFill>
                  <a:srgbClr val="0033CC"/>
                </a:solidFill>
              </a:rPr>
              <a:t> </a:t>
            </a:r>
            <a:r>
              <a:rPr lang="ru-RU" sz="1400" dirty="0" smtClean="0">
                <a:solidFill>
                  <a:srgbClr val="0033CC"/>
                </a:solidFill>
              </a:rPr>
              <a:t>недобросовестным поведением монополистов</a:t>
            </a:r>
            <a:r>
              <a:rPr lang="en-US" sz="1400" dirty="0" smtClean="0">
                <a:solidFill>
                  <a:srgbClr val="0033CC"/>
                </a:solidFill>
              </a:rPr>
              <a:t>;</a:t>
            </a:r>
            <a:endParaRPr lang="ru-RU" sz="1400" dirty="0" smtClean="0">
              <a:solidFill>
                <a:srgbClr val="0033CC"/>
              </a:solidFill>
            </a:endParaRPr>
          </a:p>
          <a:p>
            <a:r>
              <a:rPr lang="ru-RU" sz="1400" dirty="0" smtClean="0">
                <a:solidFill>
                  <a:srgbClr val="0033CC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rgbClr val="0033CC"/>
                </a:solidFill>
              </a:rPr>
              <a:t> </a:t>
            </a:r>
            <a:r>
              <a:rPr lang="ru-RU" sz="1400" dirty="0" smtClean="0">
                <a:solidFill>
                  <a:srgbClr val="0033CC"/>
                </a:solidFill>
              </a:rPr>
              <a:t>Несвоевременность выпуска технической документации проектными институтами и длительное согласование документации, разработанной заводами негативно влияют на сроки поставки оборудования</a:t>
            </a:r>
            <a:r>
              <a:rPr lang="en-US" sz="1400" dirty="0" smtClean="0">
                <a:solidFill>
                  <a:srgbClr val="0033CC"/>
                </a:solidFill>
              </a:rPr>
              <a:t>;</a:t>
            </a:r>
          </a:p>
          <a:p>
            <a:endParaRPr lang="en-US" sz="1400" dirty="0" smtClean="0">
              <a:solidFill>
                <a:srgbClr val="0033C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33CC"/>
                </a:solidFill>
              </a:rPr>
              <a:t> </a:t>
            </a:r>
            <a:r>
              <a:rPr lang="ru-RU" sz="1400" dirty="0" smtClean="0">
                <a:solidFill>
                  <a:srgbClr val="0033CC"/>
                </a:solidFill>
              </a:rPr>
              <a:t>Дополнительное требование ОАО «Концерн Росэнергоатом» согласования технической документации с тремя своими подразделениями удлиняет сроки запуска оборудования в производство</a:t>
            </a:r>
            <a:r>
              <a:rPr lang="en-US" sz="1400" dirty="0" smtClean="0">
                <a:solidFill>
                  <a:srgbClr val="0033CC"/>
                </a:solidFill>
              </a:rPr>
              <a:t>;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solidFill>
                <a:srgbClr val="0033C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rgbClr val="0033CC"/>
                </a:solidFill>
              </a:rPr>
              <a:t> </a:t>
            </a:r>
            <a:r>
              <a:rPr lang="ru-RU" sz="1400" dirty="0" smtClean="0">
                <a:solidFill>
                  <a:srgbClr val="0033CC"/>
                </a:solidFill>
              </a:rPr>
              <a:t>Срывы сроков поставки, относительно невысокое качество продукции по вине заводов-изготовителей неблагоприятным образом сказываются на сроках сооружения и безопасности АЭС</a:t>
            </a:r>
            <a:r>
              <a:rPr lang="en-US" sz="1400" dirty="0" smtClean="0">
                <a:solidFill>
                  <a:srgbClr val="0033CC"/>
                </a:solidFill>
              </a:rPr>
              <a:t>;</a:t>
            </a:r>
            <a:endParaRPr lang="ru-RU" sz="1400" dirty="0" smtClean="0">
              <a:solidFill>
                <a:srgbClr val="0033CC"/>
              </a:solidFill>
            </a:endParaRPr>
          </a:p>
          <a:p>
            <a:endParaRPr lang="ru-RU" sz="1400" dirty="0" smtClean="0">
              <a:solidFill>
                <a:srgbClr val="0033C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33CC"/>
                </a:solidFill>
              </a:rPr>
              <a:t> Отсутствие у ДЕЗ прав по управлению качеством изготавливаемого</a:t>
            </a:r>
            <a:r>
              <a:rPr lang="en-US" sz="1400" dirty="0" smtClean="0">
                <a:solidFill>
                  <a:srgbClr val="0033CC"/>
                </a:solidFill>
              </a:rPr>
              <a:t> </a:t>
            </a:r>
            <a:r>
              <a:rPr lang="ru-RU" sz="1400" dirty="0" smtClean="0">
                <a:solidFill>
                  <a:srgbClr val="0033CC"/>
                </a:solidFill>
              </a:rPr>
              <a:t>оборудования приводит к дополнительному выявлению несоответствий оборудования действующим нормативным и техническим документам</a:t>
            </a:r>
            <a:r>
              <a:rPr lang="en-US" sz="1400" dirty="0" smtClean="0">
                <a:solidFill>
                  <a:srgbClr val="0033CC"/>
                </a:solidFill>
              </a:rPr>
              <a:t>,</a:t>
            </a:r>
            <a:r>
              <a:rPr lang="ru-RU" sz="1400" dirty="0" smtClean="0">
                <a:solidFill>
                  <a:srgbClr val="0033CC"/>
                </a:solidFill>
              </a:rPr>
              <a:t> устранение выявленных несоответствий носит длительный характер ввиду большого количества согласующих организаций.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" y="142852"/>
            <a:ext cx="8543956" cy="428628"/>
          </a:xfrm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</a:rPr>
              <a:t>Изменение схемы закупок оборудования ДЦИ, создание ОАО «ДЕЗ»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E249-5B1E-4ED7-9E35-FB29040B301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23850" y="765175"/>
            <a:ext cx="8569325" cy="288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800"/>
              </a:gs>
              <a:gs pos="100000">
                <a:srgbClr val="FF9900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CF5F0D"/>
            </a:outerShdw>
          </a:effectLst>
        </p:spPr>
        <p:txBody>
          <a:bodyPr lIns="90000" tIns="0" rIns="0" bIns="0" anchor="ctr"/>
          <a:lstStyle/>
          <a:p>
            <a:pPr eaLnBrk="1" hangingPunct="1">
              <a:spcBef>
                <a:spcPct val="40000"/>
              </a:spcBef>
              <a:spcAft>
                <a:spcPct val="20000"/>
              </a:spcAft>
              <a:defRPr/>
            </a:pPr>
            <a:r>
              <a:rPr lang="ru-RU" sz="1600" b="0">
                <a:solidFill>
                  <a:schemeClr val="bg1"/>
                </a:solidFill>
              </a:rPr>
              <a:t>В настоящее время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323850" y="3429000"/>
            <a:ext cx="8569325" cy="288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13B67"/>
              </a:gs>
              <a:gs pos="100000">
                <a:srgbClr val="0274CA"/>
              </a:gs>
            </a:gsLst>
            <a:lin ang="0" scaled="1"/>
          </a:gradFill>
          <a:ln w="9525" algn="ctr">
            <a:solidFill>
              <a:schemeClr val="accent2"/>
            </a:solidFill>
            <a:round/>
            <a:headEnd/>
            <a:tailEnd/>
          </a:ln>
          <a:effectLst>
            <a:outerShdw dist="17961" dir="2700000" algn="ctr" rotWithShape="0">
              <a:schemeClr val="hlink"/>
            </a:outerShdw>
          </a:effectLst>
        </p:spPr>
        <p:txBody>
          <a:bodyPr lIns="90000" tIns="0" rIns="0" bIns="0" anchor="ctr"/>
          <a:lstStyle/>
          <a:p>
            <a:pPr eaLnBrk="1" hangingPunct="1">
              <a:spcBef>
                <a:spcPct val="40000"/>
              </a:spcBef>
              <a:spcAft>
                <a:spcPct val="20000"/>
              </a:spcAft>
              <a:defRPr/>
            </a:pPr>
            <a:r>
              <a:rPr lang="ru-RU" sz="1600" b="0" dirty="0">
                <a:solidFill>
                  <a:schemeClr val="bg1"/>
                </a:solidFill>
              </a:rPr>
              <a:t>Один из возможных вариантов после изменения схемы закупок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323850" y="3573463"/>
            <a:ext cx="0" cy="237648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23850" y="1054100"/>
            <a:ext cx="0" cy="2303463"/>
          </a:xfrm>
          <a:prstGeom prst="line">
            <a:avLst/>
          </a:prstGeom>
          <a:noFill/>
          <a:ln w="381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4"/>
          <p:cNvSpPr>
            <a:spLocks noChangeArrowheads="1"/>
          </p:cNvSpPr>
          <p:nvPr/>
        </p:nvSpPr>
        <p:spPr bwMode="auto">
          <a:xfrm>
            <a:off x="412750" y="1857375"/>
            <a:ext cx="1438275" cy="714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>
                  <a:alpha val="29999"/>
                </a:scheme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>
                <a:solidFill>
                  <a:schemeClr val="tx1"/>
                </a:solidFill>
                <a:cs typeface="Arial" charset="0"/>
              </a:rPr>
              <a:t>ОАО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>
                <a:solidFill>
                  <a:schemeClr val="tx1"/>
                </a:solidFill>
                <a:cs typeface="Arial" charset="0"/>
              </a:rPr>
              <a:t>«Атомэнергопром»</a:t>
            </a:r>
          </a:p>
        </p:txBody>
      </p:sp>
      <p:sp>
        <p:nvSpPr>
          <p:cNvPr id="10" name="Скругленный прямоугольник 5"/>
          <p:cNvSpPr>
            <a:spLocks noChangeArrowheads="1"/>
          </p:cNvSpPr>
          <p:nvPr/>
        </p:nvSpPr>
        <p:spPr bwMode="auto">
          <a:xfrm>
            <a:off x="2428874" y="1857375"/>
            <a:ext cx="1285869" cy="714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>
                  <a:alpha val="29999"/>
                </a:scheme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ОАО «Концерн 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Росэнергоатом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»</a:t>
            </a:r>
          </a:p>
        </p:txBody>
      </p:sp>
      <p:sp>
        <p:nvSpPr>
          <p:cNvPr id="11" name="Text Box 48"/>
          <p:cNvSpPr txBox="1">
            <a:spLocks noChangeArrowheads="1"/>
          </p:cNvSpPr>
          <p:nvPr/>
        </p:nvSpPr>
        <p:spPr bwMode="auto">
          <a:xfrm>
            <a:off x="1276350" y="1641475"/>
            <a:ext cx="171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>
                <a:solidFill>
                  <a:schemeClr val="tx1"/>
                </a:solidFill>
              </a:rPr>
              <a:t>Взнос </a:t>
            </a:r>
          </a:p>
          <a:p>
            <a:pPr algn="ctr" eaLnBrk="1" hangingPunct="1"/>
            <a:r>
              <a:rPr lang="ru-RU">
                <a:solidFill>
                  <a:schemeClr val="tx1"/>
                </a:solidFill>
              </a:rPr>
              <a:t>в УК</a:t>
            </a: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3475647" y="1857364"/>
            <a:ext cx="1285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dirty="0" smtClean="0">
                <a:solidFill>
                  <a:schemeClr val="tx1"/>
                </a:solidFill>
              </a:rPr>
              <a:t>Оплата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5786446" y="1641475"/>
            <a:ext cx="863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dirty="0" smtClean="0">
                <a:solidFill>
                  <a:schemeClr val="tx1"/>
                </a:solidFill>
              </a:rPr>
              <a:t>Оплата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5"/>
          <p:cNvSpPr>
            <a:spLocks noChangeArrowheads="1"/>
          </p:cNvSpPr>
          <p:nvPr/>
        </p:nvSpPr>
        <p:spPr bwMode="auto">
          <a:xfrm>
            <a:off x="4660900" y="1857375"/>
            <a:ext cx="1296988" cy="714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>
                  <a:alpha val="29999"/>
                </a:scheme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Инжиниринговая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компания</a:t>
            </a:r>
          </a:p>
        </p:txBody>
      </p:sp>
      <p:cxnSp>
        <p:nvCxnSpPr>
          <p:cNvPr id="19" name="AutoShape 21"/>
          <p:cNvCxnSpPr>
            <a:cxnSpLocks noChangeShapeType="1"/>
          </p:cNvCxnSpPr>
          <p:nvPr/>
        </p:nvCxnSpPr>
        <p:spPr bwMode="auto">
          <a:xfrm>
            <a:off x="1995488" y="2217738"/>
            <a:ext cx="371475" cy="0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sp>
        <p:nvSpPr>
          <p:cNvPr id="20" name="Скругленный прямоугольник 5"/>
          <p:cNvSpPr>
            <a:spLocks noChangeArrowheads="1"/>
          </p:cNvSpPr>
          <p:nvPr/>
        </p:nvSpPr>
        <p:spPr bwMode="auto">
          <a:xfrm>
            <a:off x="7612063" y="1857375"/>
            <a:ext cx="1190625" cy="714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tint val="48235"/>
                  <a:invGamma/>
                </a:srgbClr>
              </a:gs>
            </a:gsLst>
            <a:lin ang="5400000" scaled="1"/>
          </a:gradFill>
          <a:ln w="22225" algn="ctr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1050">
                <a:solidFill>
                  <a:schemeClr val="tx1"/>
                </a:solidFill>
                <a:cs typeface="Arial" charset="0"/>
              </a:rPr>
              <a:t>Изготовитель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sz="1050">
                <a:solidFill>
                  <a:schemeClr val="tx1"/>
                </a:solidFill>
                <a:cs typeface="Arial" charset="0"/>
              </a:rPr>
              <a:t>МО ДЦИ</a:t>
            </a:r>
          </a:p>
        </p:txBody>
      </p:sp>
      <p:cxnSp>
        <p:nvCxnSpPr>
          <p:cNvPr id="21" name="AutoShape 23"/>
          <p:cNvCxnSpPr>
            <a:cxnSpLocks noChangeShapeType="1"/>
          </p:cNvCxnSpPr>
          <p:nvPr/>
        </p:nvCxnSpPr>
        <p:spPr bwMode="auto">
          <a:xfrm>
            <a:off x="3867150" y="2214542"/>
            <a:ext cx="576263" cy="0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cxnSp>
        <p:nvCxnSpPr>
          <p:cNvPr id="22" name="AutoShape 24"/>
          <p:cNvCxnSpPr>
            <a:cxnSpLocks noChangeShapeType="1"/>
          </p:cNvCxnSpPr>
          <p:nvPr/>
        </p:nvCxnSpPr>
        <p:spPr bwMode="auto">
          <a:xfrm>
            <a:off x="6100763" y="2146300"/>
            <a:ext cx="371475" cy="0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sp>
        <p:nvSpPr>
          <p:cNvPr id="25" name="Скругленный прямоугольник 5"/>
          <p:cNvSpPr>
            <a:spLocks noChangeArrowheads="1"/>
          </p:cNvSpPr>
          <p:nvPr/>
        </p:nvSpPr>
        <p:spPr bwMode="auto">
          <a:xfrm>
            <a:off x="6532563" y="1857375"/>
            <a:ext cx="576262" cy="714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>
                  <a:alpha val="29999"/>
                </a:scheme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>
                <a:solidFill>
                  <a:schemeClr val="tx1"/>
                </a:solidFill>
                <a:cs typeface="Arial" charset="0"/>
              </a:rPr>
              <a:t>Агент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>
                <a:solidFill>
                  <a:schemeClr val="tx1"/>
                </a:solidFill>
                <a:cs typeface="Arial" charset="0"/>
              </a:rPr>
              <a:t>ДЕЗ</a:t>
            </a:r>
          </a:p>
        </p:txBody>
      </p:sp>
      <p:cxnSp>
        <p:nvCxnSpPr>
          <p:cNvPr id="26" name="AutoShape 28"/>
          <p:cNvCxnSpPr>
            <a:cxnSpLocks noChangeShapeType="1"/>
          </p:cNvCxnSpPr>
          <p:nvPr/>
        </p:nvCxnSpPr>
        <p:spPr bwMode="auto">
          <a:xfrm>
            <a:off x="7180263" y="2146300"/>
            <a:ext cx="371475" cy="0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6964363" y="1641475"/>
            <a:ext cx="863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dirty="0" smtClean="0">
                <a:solidFill>
                  <a:schemeClr val="tx1"/>
                </a:solidFill>
              </a:rPr>
              <a:t>Оплата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Text 17"/>
          <p:cNvSpPr>
            <a:spLocks noChangeArrowheads="1"/>
          </p:cNvSpPr>
          <p:nvPr/>
        </p:nvSpPr>
        <p:spPr bwMode="auto">
          <a:xfrm>
            <a:off x="7072330" y="5143512"/>
            <a:ext cx="1714512" cy="7143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330200" eaLnBrk="1" hangingPunct="1">
              <a:spcAft>
                <a:spcPct val="30000"/>
              </a:spcAft>
              <a:buSzPct val="85000"/>
            </a:pPr>
            <a:r>
              <a:rPr lang="ru-RU" altLang="de-DE" sz="1000" b="0" dirty="0" smtClean="0">
                <a:solidFill>
                  <a:srgbClr val="006600"/>
                </a:solidFill>
              </a:rPr>
              <a:t>Возможен заказ </a:t>
            </a:r>
            <a:r>
              <a:rPr lang="ru-RU" altLang="de-DE" sz="1000" b="0" dirty="0">
                <a:solidFill>
                  <a:srgbClr val="006600"/>
                </a:solidFill>
              </a:rPr>
              <a:t>до получения лицензии на </a:t>
            </a:r>
            <a:r>
              <a:rPr lang="ru-RU" altLang="de-DE" sz="1000" b="0" dirty="0" smtClean="0">
                <a:solidFill>
                  <a:srgbClr val="006600"/>
                </a:solidFill>
              </a:rPr>
              <a:t>сооружение АЭС </a:t>
            </a:r>
            <a:r>
              <a:rPr lang="ru-RU" altLang="de-DE" sz="1000" b="0" dirty="0">
                <a:solidFill>
                  <a:srgbClr val="006600"/>
                </a:solidFill>
              </a:rPr>
              <a:t>заказчиком </a:t>
            </a:r>
            <a:r>
              <a:rPr lang="ru-RU" altLang="de-DE" sz="1000" b="0" dirty="0" smtClean="0">
                <a:solidFill>
                  <a:srgbClr val="006600"/>
                </a:solidFill>
              </a:rPr>
              <a:t>– застройщиком для </a:t>
            </a:r>
            <a:r>
              <a:rPr lang="ru-RU" altLang="de-DE" sz="1000" b="0" dirty="0">
                <a:solidFill>
                  <a:srgbClr val="006600"/>
                </a:solidFill>
              </a:rPr>
              <a:t>соответствия типовому графику</a:t>
            </a:r>
            <a:endParaRPr lang="en-US" altLang="de-DE" sz="1000" b="0" dirty="0">
              <a:solidFill>
                <a:srgbClr val="006600"/>
              </a:solidFill>
            </a:endParaRPr>
          </a:p>
        </p:txBody>
      </p:sp>
      <p:cxnSp>
        <p:nvCxnSpPr>
          <p:cNvPr id="30" name="AutoShape 51"/>
          <p:cNvCxnSpPr>
            <a:cxnSpLocks noChangeShapeType="1"/>
          </p:cNvCxnSpPr>
          <p:nvPr/>
        </p:nvCxnSpPr>
        <p:spPr bwMode="auto">
          <a:xfrm flipH="1">
            <a:off x="7180263" y="2362200"/>
            <a:ext cx="360362" cy="1588"/>
          </a:xfrm>
          <a:prstGeom prst="straightConnector1">
            <a:avLst/>
          </a:prstGeom>
          <a:noFill/>
          <a:ln w="38100">
            <a:solidFill>
              <a:srgbClr val="0033CC"/>
            </a:solidFill>
            <a:round/>
            <a:headEnd/>
            <a:tailEnd type="arrow" w="med" len="med"/>
          </a:ln>
        </p:spPr>
      </p:cxnSp>
      <p:sp>
        <p:nvSpPr>
          <p:cNvPr id="33" name="Line 54"/>
          <p:cNvSpPr>
            <a:spLocks noChangeShapeType="1"/>
          </p:cNvSpPr>
          <p:nvPr/>
        </p:nvSpPr>
        <p:spPr bwMode="auto">
          <a:xfrm>
            <a:off x="8893175" y="3573463"/>
            <a:ext cx="0" cy="237648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Line 55"/>
          <p:cNvSpPr>
            <a:spLocks noChangeShapeType="1"/>
          </p:cNvSpPr>
          <p:nvPr/>
        </p:nvSpPr>
        <p:spPr bwMode="auto">
          <a:xfrm>
            <a:off x="8893175" y="982663"/>
            <a:ext cx="0" cy="2374900"/>
          </a:xfrm>
          <a:prstGeom prst="line">
            <a:avLst/>
          </a:prstGeom>
          <a:noFill/>
          <a:ln w="381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4" name="Скругленный прямоугольник 5"/>
          <p:cNvSpPr>
            <a:spLocks noChangeArrowheads="1"/>
          </p:cNvSpPr>
          <p:nvPr/>
        </p:nvSpPr>
        <p:spPr bwMode="auto">
          <a:xfrm>
            <a:off x="742341" y="5072074"/>
            <a:ext cx="1285884" cy="5715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FF">
                  <a:alpha val="29999"/>
                </a:srgb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rgbClr val="0000FF"/>
            </a:solidFill>
            <a:round/>
            <a:headEnd/>
            <a:tailEnd/>
          </a:ln>
        </p:spPr>
        <p:txBody>
          <a:bodyPr lIns="77724" tIns="38862" rIns="77724" bIns="38862" anchor="ctr"/>
          <a:lstStyle/>
          <a:p>
            <a:pPr algn="ctr" eaLnBrk="0" hangingPunct="0"/>
            <a:r>
              <a:rPr lang="ru-RU" sz="1000" b="1" dirty="0">
                <a:solidFill>
                  <a:srgbClr val="000000"/>
                </a:solidFill>
                <a:latin typeface="MS PGothic"/>
              </a:rPr>
              <a:t>ОАО</a:t>
            </a:r>
            <a:r>
              <a:rPr lang="ru-RU" sz="1000" b="1" dirty="0">
                <a:solidFill>
                  <a:srgbClr val="000000"/>
                </a:solidFill>
              </a:rPr>
              <a:t> «</a:t>
            </a:r>
            <a:r>
              <a:rPr lang="ru-RU" sz="1000" b="1" dirty="0">
                <a:solidFill>
                  <a:srgbClr val="000000"/>
                </a:solidFill>
                <a:latin typeface="MS PGothic"/>
              </a:rPr>
              <a:t>Концерн</a:t>
            </a:r>
            <a:r>
              <a:rPr lang="ru-RU" sz="1000" b="1" dirty="0">
                <a:solidFill>
                  <a:srgbClr val="000000"/>
                </a:solidFill>
              </a:rPr>
              <a:t> </a:t>
            </a:r>
          </a:p>
          <a:p>
            <a:pPr algn="ctr" eaLnBrk="0" hangingPunct="0"/>
            <a:r>
              <a:rPr lang="ru-RU" sz="1000" b="1" dirty="0" smtClean="0">
                <a:solidFill>
                  <a:srgbClr val="000000"/>
                </a:solidFill>
                <a:latin typeface="MS PGothic"/>
              </a:rPr>
              <a:t>Росэнергоатом</a:t>
            </a:r>
            <a:r>
              <a:rPr lang="ru-RU" sz="1000" b="1" dirty="0">
                <a:solidFill>
                  <a:srgbClr val="000000"/>
                </a:solidFill>
              </a:rPr>
              <a:t>»</a:t>
            </a:r>
            <a:endParaRPr lang="ru-RU" dirty="0"/>
          </a:p>
        </p:txBody>
      </p:sp>
      <p:sp>
        <p:nvSpPr>
          <p:cNvPr id="85" name="Скругленный прямоугольник 5"/>
          <p:cNvSpPr>
            <a:spLocks noChangeArrowheads="1"/>
          </p:cNvSpPr>
          <p:nvPr/>
        </p:nvSpPr>
        <p:spPr bwMode="auto">
          <a:xfrm>
            <a:off x="714348" y="3929066"/>
            <a:ext cx="1300163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FF">
                  <a:alpha val="29999"/>
                </a:srgb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rgbClr val="0000FF"/>
            </a:solidFill>
            <a:round/>
            <a:headEnd/>
            <a:tailEnd/>
          </a:ln>
        </p:spPr>
        <p:txBody>
          <a:bodyPr lIns="77724" tIns="38862" rIns="77724" bIns="38862" anchor="ctr"/>
          <a:lstStyle/>
          <a:p>
            <a:pPr algn="ctr" eaLnBrk="0" hangingPunct="0"/>
            <a:r>
              <a:rPr lang="ru-RU" sz="1000" b="1" dirty="0" smtClean="0">
                <a:solidFill>
                  <a:srgbClr val="000000"/>
                </a:solidFill>
                <a:latin typeface="MS PGothic"/>
              </a:rPr>
              <a:t>ОАО «ДЕЗ»</a:t>
            </a:r>
            <a:endParaRPr lang="ru-RU" dirty="0"/>
          </a:p>
        </p:txBody>
      </p:sp>
      <p:sp>
        <p:nvSpPr>
          <p:cNvPr id="86" name="Скругленный прямоугольник 5"/>
          <p:cNvSpPr>
            <a:spLocks noChangeArrowheads="1"/>
          </p:cNvSpPr>
          <p:nvPr/>
        </p:nvSpPr>
        <p:spPr bwMode="auto">
          <a:xfrm>
            <a:off x="2627423" y="3929066"/>
            <a:ext cx="1096962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CC66">
                  <a:alpha val="29999"/>
                </a:srgbClr>
              </a:gs>
              <a:gs pos="100000">
                <a:srgbClr val="99FF99">
                  <a:alpha val="39998"/>
                </a:srgbClr>
              </a:gs>
            </a:gsLst>
            <a:lin ang="5400000" scaled="1"/>
          </a:gradFill>
          <a:ln w="22225" algn="ctr">
            <a:solidFill>
              <a:srgbClr val="008000"/>
            </a:solidFill>
            <a:round/>
            <a:headEnd/>
            <a:tailEnd/>
          </a:ln>
        </p:spPr>
        <p:txBody>
          <a:bodyPr lIns="77724" tIns="38862" rIns="77724" bIns="38862" anchor="ctr"/>
          <a:lstStyle/>
          <a:p>
            <a:pPr algn="ctr" eaLnBrk="0" hangingPunct="0"/>
            <a:r>
              <a:rPr lang="ru-RU" sz="1000" b="1">
                <a:solidFill>
                  <a:srgbClr val="000000"/>
                </a:solidFill>
                <a:latin typeface="MS PGothic"/>
              </a:rPr>
              <a:t>Изготовитель</a:t>
            </a:r>
            <a:endParaRPr lang="ru-RU" sz="1000" b="1">
              <a:solidFill>
                <a:srgbClr val="000000"/>
              </a:solidFill>
            </a:endParaRPr>
          </a:p>
          <a:p>
            <a:pPr algn="ctr" eaLnBrk="0" hangingPunct="0"/>
            <a:r>
              <a:rPr lang="ru-RU" sz="1000" b="1">
                <a:solidFill>
                  <a:srgbClr val="000000"/>
                </a:solidFill>
                <a:latin typeface="MS PGothic"/>
              </a:rPr>
              <a:t>МО</a:t>
            </a:r>
            <a:r>
              <a:rPr lang="ru-RU" sz="1000" b="1">
                <a:solidFill>
                  <a:srgbClr val="000000"/>
                </a:solidFill>
              </a:rPr>
              <a:t> </a:t>
            </a:r>
            <a:r>
              <a:rPr lang="ru-RU" sz="1000" b="1">
                <a:solidFill>
                  <a:srgbClr val="000000"/>
                </a:solidFill>
                <a:latin typeface="MS PGothic"/>
              </a:rPr>
              <a:t>ДЦИ</a:t>
            </a:r>
            <a:endParaRPr lang="ru-RU"/>
          </a:p>
        </p:txBody>
      </p:sp>
      <p:cxnSp>
        <p:nvCxnSpPr>
          <p:cNvPr id="87" name="AutoShape 16"/>
          <p:cNvCxnSpPr>
            <a:cxnSpLocks noChangeShapeType="1"/>
          </p:cNvCxnSpPr>
          <p:nvPr/>
        </p:nvCxnSpPr>
        <p:spPr bwMode="auto">
          <a:xfrm flipV="1">
            <a:off x="1285852" y="4614291"/>
            <a:ext cx="1587" cy="342900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cxnSp>
        <p:nvCxnSpPr>
          <p:cNvPr id="88" name="AutoShape 17"/>
          <p:cNvCxnSpPr>
            <a:cxnSpLocks noChangeShapeType="1"/>
          </p:cNvCxnSpPr>
          <p:nvPr/>
        </p:nvCxnSpPr>
        <p:spPr bwMode="auto">
          <a:xfrm>
            <a:off x="1500164" y="4614291"/>
            <a:ext cx="0" cy="342900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cxnSp>
        <p:nvCxnSpPr>
          <p:cNvPr id="89" name="AutoShape 13"/>
          <p:cNvCxnSpPr>
            <a:cxnSpLocks noChangeShapeType="1"/>
          </p:cNvCxnSpPr>
          <p:nvPr/>
        </p:nvCxnSpPr>
        <p:spPr bwMode="auto">
          <a:xfrm>
            <a:off x="2071670" y="4214818"/>
            <a:ext cx="500066" cy="1588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sp>
        <p:nvSpPr>
          <p:cNvPr id="91" name="Text Box 48"/>
          <p:cNvSpPr txBox="1">
            <a:spLocks noChangeArrowheads="1"/>
          </p:cNvSpPr>
          <p:nvPr/>
        </p:nvSpPr>
        <p:spPr bwMode="auto">
          <a:xfrm>
            <a:off x="1934915" y="3929066"/>
            <a:ext cx="7493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Авансы</a:t>
            </a:r>
            <a:endParaRPr lang="ru-RU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92" name="Text Box 48"/>
          <p:cNvSpPr txBox="1">
            <a:spLocks noChangeArrowheads="1"/>
          </p:cNvSpPr>
          <p:nvPr/>
        </p:nvSpPr>
        <p:spPr bwMode="auto">
          <a:xfrm>
            <a:off x="285720" y="4572008"/>
            <a:ext cx="892176" cy="493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9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Заключение договора поставки</a:t>
            </a:r>
            <a:endParaRPr lang="ru-RU" sz="900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93" name="Text Box 48"/>
          <p:cNvSpPr txBox="1">
            <a:spLocks noChangeArrowheads="1"/>
          </p:cNvSpPr>
          <p:nvPr/>
        </p:nvSpPr>
        <p:spPr bwMode="auto">
          <a:xfrm>
            <a:off x="887621" y="5724347"/>
            <a:ext cx="1249366" cy="293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1-ый этап</a:t>
            </a:r>
            <a:endParaRPr lang="ru-RU" sz="1400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96" name="Скругленный прямоугольник 5"/>
          <p:cNvSpPr>
            <a:spLocks noChangeArrowheads="1"/>
          </p:cNvSpPr>
          <p:nvPr/>
        </p:nvSpPr>
        <p:spPr bwMode="auto">
          <a:xfrm>
            <a:off x="5519046" y="5143512"/>
            <a:ext cx="1285884" cy="5715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FF">
                  <a:alpha val="29999"/>
                </a:srgb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rgbClr val="0000FF"/>
            </a:solidFill>
            <a:round/>
            <a:headEnd/>
            <a:tailEnd/>
          </a:ln>
        </p:spPr>
        <p:txBody>
          <a:bodyPr lIns="77724" tIns="38862" rIns="77724" bIns="38862" anchor="ctr"/>
          <a:lstStyle/>
          <a:p>
            <a:pPr algn="ctr" eaLnBrk="0" hangingPunct="0"/>
            <a:r>
              <a:rPr lang="ru-RU" sz="900" b="1" dirty="0" smtClean="0">
                <a:solidFill>
                  <a:srgbClr val="000000"/>
                </a:solidFill>
                <a:latin typeface="MS PGothic"/>
              </a:rPr>
              <a:t>Инжиниринговая компания</a:t>
            </a:r>
            <a:endParaRPr lang="ru-RU" sz="900" dirty="0"/>
          </a:p>
        </p:txBody>
      </p:sp>
      <p:sp>
        <p:nvSpPr>
          <p:cNvPr id="97" name="Скругленный прямоугольник 5"/>
          <p:cNvSpPr>
            <a:spLocks noChangeArrowheads="1"/>
          </p:cNvSpPr>
          <p:nvPr/>
        </p:nvSpPr>
        <p:spPr bwMode="auto">
          <a:xfrm>
            <a:off x="5491053" y="3857628"/>
            <a:ext cx="1300163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FF">
                  <a:alpha val="29999"/>
                </a:srgb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rgbClr val="0000FF"/>
            </a:solidFill>
            <a:round/>
            <a:headEnd/>
            <a:tailEnd/>
          </a:ln>
        </p:spPr>
        <p:txBody>
          <a:bodyPr lIns="77724" tIns="38862" rIns="77724" bIns="38862" anchor="ctr"/>
          <a:lstStyle/>
          <a:p>
            <a:pPr algn="ctr" eaLnBrk="0" hangingPunct="0"/>
            <a:r>
              <a:rPr lang="ru-RU" sz="1000" b="1" dirty="0" smtClean="0">
                <a:solidFill>
                  <a:srgbClr val="000000"/>
                </a:solidFill>
                <a:latin typeface="MS PGothic"/>
              </a:rPr>
              <a:t>ОАО «ДЕЗ»</a:t>
            </a:r>
            <a:endParaRPr lang="ru-RU" dirty="0"/>
          </a:p>
        </p:txBody>
      </p:sp>
      <p:sp>
        <p:nvSpPr>
          <p:cNvPr id="98" name="Скругленный прямоугольник 5"/>
          <p:cNvSpPr>
            <a:spLocks noChangeArrowheads="1"/>
          </p:cNvSpPr>
          <p:nvPr/>
        </p:nvSpPr>
        <p:spPr bwMode="auto">
          <a:xfrm>
            <a:off x="7618442" y="3857628"/>
            <a:ext cx="1096962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CC66">
                  <a:alpha val="29999"/>
                </a:srgbClr>
              </a:gs>
              <a:gs pos="100000">
                <a:srgbClr val="99FF99">
                  <a:alpha val="39998"/>
                </a:srgbClr>
              </a:gs>
            </a:gsLst>
            <a:lin ang="5400000" scaled="1"/>
          </a:gradFill>
          <a:ln w="22225" algn="ctr">
            <a:solidFill>
              <a:srgbClr val="008000"/>
            </a:solidFill>
            <a:round/>
            <a:headEnd/>
            <a:tailEnd/>
          </a:ln>
        </p:spPr>
        <p:txBody>
          <a:bodyPr lIns="77724" tIns="38862" rIns="77724" bIns="38862" anchor="ctr"/>
          <a:lstStyle/>
          <a:p>
            <a:pPr algn="ctr" eaLnBrk="0" hangingPunct="0"/>
            <a:r>
              <a:rPr lang="ru-RU" sz="1000" b="1">
                <a:solidFill>
                  <a:srgbClr val="000000"/>
                </a:solidFill>
                <a:latin typeface="MS PGothic"/>
              </a:rPr>
              <a:t>Изготовитель</a:t>
            </a:r>
            <a:endParaRPr lang="ru-RU" sz="1000" b="1">
              <a:solidFill>
                <a:srgbClr val="000000"/>
              </a:solidFill>
            </a:endParaRPr>
          </a:p>
          <a:p>
            <a:pPr algn="ctr" eaLnBrk="0" hangingPunct="0"/>
            <a:r>
              <a:rPr lang="ru-RU" sz="1000" b="1">
                <a:solidFill>
                  <a:srgbClr val="000000"/>
                </a:solidFill>
                <a:latin typeface="MS PGothic"/>
              </a:rPr>
              <a:t>МО</a:t>
            </a:r>
            <a:r>
              <a:rPr lang="ru-RU" sz="1000" b="1">
                <a:solidFill>
                  <a:srgbClr val="000000"/>
                </a:solidFill>
              </a:rPr>
              <a:t> </a:t>
            </a:r>
            <a:r>
              <a:rPr lang="ru-RU" sz="1000" b="1">
                <a:solidFill>
                  <a:srgbClr val="000000"/>
                </a:solidFill>
                <a:latin typeface="MS PGothic"/>
              </a:rPr>
              <a:t>ДЦИ</a:t>
            </a:r>
            <a:endParaRPr lang="ru-RU"/>
          </a:p>
        </p:txBody>
      </p:sp>
      <p:cxnSp>
        <p:nvCxnSpPr>
          <p:cNvPr id="99" name="AutoShape 16"/>
          <p:cNvCxnSpPr>
            <a:cxnSpLocks noChangeShapeType="1"/>
          </p:cNvCxnSpPr>
          <p:nvPr/>
        </p:nvCxnSpPr>
        <p:spPr bwMode="auto">
          <a:xfrm rot="16200000" flipV="1">
            <a:off x="5803561" y="4803437"/>
            <a:ext cx="529221" cy="8054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cxnSp>
        <p:nvCxnSpPr>
          <p:cNvPr id="100" name="AutoShape 17"/>
          <p:cNvCxnSpPr>
            <a:cxnSpLocks noChangeShapeType="1"/>
          </p:cNvCxnSpPr>
          <p:nvPr/>
        </p:nvCxnSpPr>
        <p:spPr bwMode="auto">
          <a:xfrm rot="16200000" flipH="1">
            <a:off x="6017080" y="4802641"/>
            <a:ext cx="529221" cy="9643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cxnSp>
        <p:nvCxnSpPr>
          <p:cNvPr id="101" name="AutoShape 13"/>
          <p:cNvCxnSpPr>
            <a:cxnSpLocks noChangeShapeType="1"/>
          </p:cNvCxnSpPr>
          <p:nvPr/>
        </p:nvCxnSpPr>
        <p:spPr bwMode="auto">
          <a:xfrm>
            <a:off x="6882489" y="4071942"/>
            <a:ext cx="652583" cy="1588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sp>
        <p:nvSpPr>
          <p:cNvPr id="102" name="Text Box 48"/>
          <p:cNvSpPr txBox="1">
            <a:spLocks noChangeArrowheads="1"/>
          </p:cNvSpPr>
          <p:nvPr/>
        </p:nvSpPr>
        <p:spPr bwMode="auto">
          <a:xfrm>
            <a:off x="6823096" y="3786190"/>
            <a:ext cx="7493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10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Оплата</a:t>
            </a:r>
            <a:endParaRPr lang="ru-RU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104" name="Скругленный прямоугольник 5"/>
          <p:cNvSpPr>
            <a:spLocks noChangeArrowheads="1"/>
          </p:cNvSpPr>
          <p:nvPr/>
        </p:nvSpPr>
        <p:spPr bwMode="auto">
          <a:xfrm>
            <a:off x="3428992" y="5162174"/>
            <a:ext cx="1285884" cy="5715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FF">
                  <a:alpha val="29999"/>
                </a:srgbClr>
              </a:gs>
              <a:gs pos="100000">
                <a:srgbClr val="B4D5FE">
                  <a:alpha val="39998"/>
                </a:srgbClr>
              </a:gs>
            </a:gsLst>
            <a:lin ang="5400000" scaled="1"/>
          </a:gradFill>
          <a:ln w="22225" algn="ctr">
            <a:solidFill>
              <a:srgbClr val="0000FF"/>
            </a:solidFill>
            <a:round/>
            <a:headEnd/>
            <a:tailEnd/>
          </a:ln>
        </p:spPr>
        <p:txBody>
          <a:bodyPr lIns="77724" tIns="38862" rIns="77724" bIns="38862" anchor="ctr"/>
          <a:lstStyle/>
          <a:p>
            <a:pPr algn="ctr" eaLnBrk="0" hangingPunct="0"/>
            <a:r>
              <a:rPr lang="ru-RU" sz="1000" b="1" dirty="0">
                <a:solidFill>
                  <a:srgbClr val="000000"/>
                </a:solidFill>
                <a:latin typeface="MS PGothic"/>
              </a:rPr>
              <a:t>ОАО</a:t>
            </a:r>
            <a:r>
              <a:rPr lang="ru-RU" sz="1000" b="1" dirty="0">
                <a:solidFill>
                  <a:srgbClr val="000000"/>
                </a:solidFill>
              </a:rPr>
              <a:t> «</a:t>
            </a:r>
            <a:r>
              <a:rPr lang="ru-RU" sz="1000" b="1" dirty="0">
                <a:solidFill>
                  <a:srgbClr val="000000"/>
                </a:solidFill>
                <a:latin typeface="MS PGothic"/>
              </a:rPr>
              <a:t>Концерн</a:t>
            </a:r>
            <a:r>
              <a:rPr lang="ru-RU" sz="1000" b="1" dirty="0">
                <a:solidFill>
                  <a:srgbClr val="000000"/>
                </a:solidFill>
              </a:rPr>
              <a:t> </a:t>
            </a:r>
          </a:p>
          <a:p>
            <a:pPr algn="ctr" eaLnBrk="0" hangingPunct="0"/>
            <a:r>
              <a:rPr lang="ru-RU" sz="1000" b="1" dirty="0" smtClean="0">
                <a:solidFill>
                  <a:srgbClr val="000000"/>
                </a:solidFill>
                <a:latin typeface="MS PGothic"/>
              </a:rPr>
              <a:t>Росэнергоатом</a:t>
            </a:r>
            <a:r>
              <a:rPr lang="ru-RU" sz="1000" b="1" dirty="0">
                <a:solidFill>
                  <a:srgbClr val="000000"/>
                </a:solidFill>
              </a:rPr>
              <a:t>»</a:t>
            </a:r>
            <a:endParaRPr lang="ru-RU" dirty="0"/>
          </a:p>
        </p:txBody>
      </p:sp>
      <p:cxnSp>
        <p:nvCxnSpPr>
          <p:cNvPr id="107" name="AutoShape 11"/>
          <p:cNvCxnSpPr>
            <a:cxnSpLocks noChangeShapeType="1"/>
          </p:cNvCxnSpPr>
          <p:nvPr/>
        </p:nvCxnSpPr>
        <p:spPr bwMode="auto">
          <a:xfrm rot="10800000">
            <a:off x="6859608" y="4247343"/>
            <a:ext cx="641350" cy="1588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sp>
        <p:nvSpPr>
          <p:cNvPr id="109" name="Text Box 48"/>
          <p:cNvSpPr txBox="1">
            <a:spLocks noChangeArrowheads="1"/>
          </p:cNvSpPr>
          <p:nvPr/>
        </p:nvSpPr>
        <p:spPr bwMode="auto">
          <a:xfrm>
            <a:off x="6858016" y="4329701"/>
            <a:ext cx="749300" cy="32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8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Поставка МО ДЦИ</a:t>
            </a:r>
            <a:endParaRPr lang="ru-RU" sz="800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110" name="Text Box 48"/>
          <p:cNvSpPr txBox="1">
            <a:spLocks noChangeArrowheads="1"/>
          </p:cNvSpPr>
          <p:nvPr/>
        </p:nvSpPr>
        <p:spPr bwMode="auto">
          <a:xfrm>
            <a:off x="5322898" y="4768861"/>
            <a:ext cx="7493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10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Оплата</a:t>
            </a:r>
            <a:endParaRPr lang="ru-RU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111" name="Text Box 48"/>
          <p:cNvSpPr txBox="1">
            <a:spLocks noChangeArrowheads="1"/>
          </p:cNvSpPr>
          <p:nvPr/>
        </p:nvSpPr>
        <p:spPr bwMode="auto">
          <a:xfrm>
            <a:off x="6323030" y="4685814"/>
            <a:ext cx="749300" cy="32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8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Поставка МО ДЦИ</a:t>
            </a:r>
            <a:endParaRPr lang="ru-RU" sz="800" dirty="0">
              <a:latin typeface="+mn-lt"/>
              <a:ea typeface="MS PGothic" charset="-128"/>
              <a:cs typeface="+mn-cs"/>
            </a:endParaRPr>
          </a:p>
        </p:txBody>
      </p:sp>
      <p:cxnSp>
        <p:nvCxnSpPr>
          <p:cNvPr id="114" name="AutoShape 13"/>
          <p:cNvCxnSpPr>
            <a:cxnSpLocks noChangeShapeType="1"/>
          </p:cNvCxnSpPr>
          <p:nvPr/>
        </p:nvCxnSpPr>
        <p:spPr bwMode="auto">
          <a:xfrm>
            <a:off x="4786314" y="5286388"/>
            <a:ext cx="652583" cy="1588"/>
          </a:xfrm>
          <a:prstGeom prst="straightConnector1">
            <a:avLst/>
          </a:prstGeom>
          <a:noFill/>
          <a:ln w="38100">
            <a:solidFill>
              <a:srgbClr val="2212EC"/>
            </a:solidFill>
            <a:round/>
            <a:headEnd/>
            <a:tailEnd type="arrow" w="med" len="med"/>
          </a:ln>
        </p:spPr>
      </p:cxnSp>
      <p:sp>
        <p:nvSpPr>
          <p:cNvPr id="115" name="Text Box 48"/>
          <p:cNvSpPr txBox="1">
            <a:spLocks noChangeArrowheads="1"/>
          </p:cNvSpPr>
          <p:nvPr/>
        </p:nvSpPr>
        <p:spPr bwMode="auto">
          <a:xfrm>
            <a:off x="4714876" y="5357826"/>
            <a:ext cx="749300" cy="44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8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Переход прав по договору</a:t>
            </a:r>
            <a:endParaRPr lang="ru-RU" sz="800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116" name="Text Box 48"/>
          <p:cNvSpPr txBox="1">
            <a:spLocks noChangeArrowheads="1"/>
          </p:cNvSpPr>
          <p:nvPr/>
        </p:nvSpPr>
        <p:spPr bwMode="auto">
          <a:xfrm>
            <a:off x="5572132" y="5786454"/>
            <a:ext cx="1106490" cy="293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2-ой этап</a:t>
            </a:r>
            <a:endParaRPr lang="ru-RU" sz="1400" dirty="0">
              <a:latin typeface="+mn-lt"/>
              <a:ea typeface="MS PGothic" charset="-128"/>
              <a:cs typeface="+mn-cs"/>
            </a:endParaRPr>
          </a:p>
        </p:txBody>
      </p:sp>
      <p:sp>
        <p:nvSpPr>
          <p:cNvPr id="117" name="Text Box 48"/>
          <p:cNvSpPr txBox="1">
            <a:spLocks noChangeArrowheads="1"/>
          </p:cNvSpPr>
          <p:nvPr/>
        </p:nvSpPr>
        <p:spPr bwMode="auto">
          <a:xfrm>
            <a:off x="7000892" y="2571744"/>
            <a:ext cx="749300" cy="32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8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Поставка МО ДЦИ</a:t>
            </a:r>
            <a:endParaRPr lang="ru-RU" sz="800" dirty="0">
              <a:latin typeface="+mn-lt"/>
              <a:ea typeface="MS PGothic" charset="-128"/>
              <a:cs typeface="+mn-cs"/>
            </a:endParaRPr>
          </a:p>
        </p:txBody>
      </p:sp>
      <p:cxnSp>
        <p:nvCxnSpPr>
          <p:cNvPr id="118" name="AutoShape 51"/>
          <p:cNvCxnSpPr>
            <a:cxnSpLocks noChangeShapeType="1"/>
          </p:cNvCxnSpPr>
          <p:nvPr/>
        </p:nvCxnSpPr>
        <p:spPr bwMode="auto">
          <a:xfrm flipH="1">
            <a:off x="6073773" y="2357430"/>
            <a:ext cx="360362" cy="1588"/>
          </a:xfrm>
          <a:prstGeom prst="straightConnector1">
            <a:avLst/>
          </a:prstGeom>
          <a:noFill/>
          <a:ln w="38100">
            <a:solidFill>
              <a:srgbClr val="0033CC"/>
            </a:solidFill>
            <a:round/>
            <a:headEnd/>
            <a:tailEnd type="arrow" w="med" len="med"/>
          </a:ln>
        </p:spPr>
      </p:cxnSp>
      <p:sp>
        <p:nvSpPr>
          <p:cNvPr id="119" name="Text Box 48"/>
          <p:cNvSpPr txBox="1">
            <a:spLocks noChangeArrowheads="1"/>
          </p:cNvSpPr>
          <p:nvPr/>
        </p:nvSpPr>
        <p:spPr bwMode="auto">
          <a:xfrm>
            <a:off x="5894402" y="2566974"/>
            <a:ext cx="749300" cy="32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24" tIns="38862" rIns="77724" bIns="38862">
            <a:spAutoFit/>
          </a:bodyPr>
          <a:lstStyle/>
          <a:p>
            <a:pPr algn="ctr" eaLnBrk="0" hangingPunct="0">
              <a:defRPr/>
            </a:pPr>
            <a:r>
              <a:rPr lang="ru-RU" sz="800" b="1" dirty="0" smtClean="0">
                <a:solidFill>
                  <a:srgbClr val="000000"/>
                </a:solidFill>
                <a:latin typeface="+mn-lt"/>
                <a:ea typeface="MS PGothic" charset="-128"/>
                <a:cs typeface="+mn-cs"/>
              </a:rPr>
              <a:t>Поставка МО ДЦИ</a:t>
            </a:r>
            <a:endParaRPr lang="ru-RU" sz="800" dirty="0">
              <a:latin typeface="+mn-lt"/>
              <a:ea typeface="MS PGothic" charset="-128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1762"/>
            <a:ext cx="8229600" cy="511156"/>
          </a:xfrm>
        </p:spPr>
        <p:txBody>
          <a:bodyPr/>
          <a:lstStyle/>
          <a:p>
            <a:r>
              <a:rPr lang="ru-RU" sz="2400" dirty="0" smtClean="0">
                <a:solidFill>
                  <a:srgbClr val="0070C0"/>
                </a:solidFill>
              </a:rPr>
              <a:t>Изменение схемы закупок ДЦИ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E249-5B1E-4ED7-9E35-FB29040B301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143108" y="2643182"/>
            <a:ext cx="4643470" cy="92869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 smtClean="0">
                <a:solidFill>
                  <a:schemeClr val="tx1"/>
                </a:solidFill>
              </a:rPr>
              <a:t>ОАО «ДЕЗ»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143108" y="928670"/>
            <a:ext cx="4643470" cy="64294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chemeClr val="tx1"/>
                </a:solidFill>
              </a:rPr>
              <a:t>Инжиниринговая компания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7" name="Двойная стрелка вверх/вниз 6"/>
          <p:cNvSpPr/>
          <p:nvPr/>
        </p:nvSpPr>
        <p:spPr bwMode="auto">
          <a:xfrm>
            <a:off x="4643438" y="1714488"/>
            <a:ext cx="2786082" cy="785818"/>
          </a:xfrm>
          <a:prstGeom prst="upDownArrow">
            <a:avLst>
              <a:gd name="adj1" fmla="val 50000"/>
              <a:gd name="adj2" fmla="val 22222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64" charset="-128"/>
              </a:rPr>
              <a:t>Договор поставки</a:t>
            </a:r>
          </a:p>
        </p:txBody>
      </p:sp>
      <p:sp>
        <p:nvSpPr>
          <p:cNvPr id="8" name="Двойная стрелка вверх/вниз 7"/>
          <p:cNvSpPr/>
          <p:nvPr/>
        </p:nvSpPr>
        <p:spPr bwMode="auto">
          <a:xfrm>
            <a:off x="3043227" y="3630967"/>
            <a:ext cx="2786082" cy="857256"/>
          </a:xfrm>
          <a:prstGeom prst="upDownArrow">
            <a:avLst>
              <a:gd name="adj1" fmla="val 50000"/>
              <a:gd name="adj2" fmla="val 22222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64" charset="-128"/>
              </a:rPr>
              <a:t>Договор поставки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2152633" y="4568604"/>
            <a:ext cx="4643470" cy="64634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chemeClr val="tx1"/>
                </a:solidFill>
              </a:rPr>
              <a:t>Завод-изготовитель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" name="Двойная стрелка вверх/вниз 9"/>
          <p:cNvSpPr/>
          <p:nvPr/>
        </p:nvSpPr>
        <p:spPr bwMode="auto">
          <a:xfrm>
            <a:off x="1643042" y="1714488"/>
            <a:ext cx="2786082" cy="785818"/>
          </a:xfrm>
          <a:prstGeom prst="upDownArrow">
            <a:avLst>
              <a:gd name="adj1" fmla="val 50000"/>
              <a:gd name="adj2" fmla="val 22222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64" charset="-128"/>
              </a:rPr>
              <a:t>Агентский договор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 bwMode="auto">
          <a:xfrm>
            <a:off x="2428860" y="1714488"/>
            <a:ext cx="1143008" cy="785818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Прямая соединительная линия 16"/>
          <p:cNvCxnSpPr/>
          <p:nvPr/>
        </p:nvCxnSpPr>
        <p:spPr bwMode="auto">
          <a:xfrm flipV="1">
            <a:off x="2515750" y="1714488"/>
            <a:ext cx="984680" cy="770559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Скругленный прямоугольник 19"/>
          <p:cNvSpPr/>
          <p:nvPr/>
        </p:nvSpPr>
        <p:spPr bwMode="auto">
          <a:xfrm>
            <a:off x="7072330" y="2643182"/>
            <a:ext cx="1428760" cy="92869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Своя служба управления качеством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15140" y="2761275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</a:rPr>
              <a:t>+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E249-5B1E-4ED7-9E35-FB29040B301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493" y="995350"/>
            <a:ext cx="8856663" cy="5762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dirty="0">
                <a:solidFill>
                  <a:schemeClr val="accent2"/>
                </a:solidFill>
              </a:rPr>
              <a:t>Создание </a:t>
            </a:r>
            <a:r>
              <a:rPr lang="ru-RU" sz="2000" b="1" dirty="0" smtClean="0">
                <a:solidFill>
                  <a:schemeClr val="accent2"/>
                </a:solidFill>
              </a:rPr>
              <a:t>бизнес единицы</a:t>
            </a:r>
            <a:br>
              <a:rPr lang="ru-RU" sz="2000" b="1" dirty="0" smtClean="0">
                <a:solidFill>
                  <a:schemeClr val="accent2"/>
                </a:solidFill>
              </a:rPr>
            </a:br>
            <a:r>
              <a:rPr lang="ru-RU" sz="2000" b="1" dirty="0" smtClean="0">
                <a:solidFill>
                  <a:schemeClr val="accent2"/>
                </a:solidFill>
              </a:rPr>
              <a:t>ОАО </a:t>
            </a:r>
            <a:r>
              <a:rPr lang="ru-RU" sz="2000" b="1" dirty="0">
                <a:solidFill>
                  <a:schemeClr val="accent2"/>
                </a:solidFill>
              </a:rPr>
              <a:t>«ДЕЗ</a:t>
            </a:r>
            <a:r>
              <a:rPr lang="ru-RU" sz="2000" b="1" dirty="0" smtClean="0">
                <a:solidFill>
                  <a:schemeClr val="accent2"/>
                </a:solidFill>
              </a:rPr>
              <a:t>»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3943221" y="2119382"/>
            <a:ext cx="1584325" cy="1368425"/>
            <a:chOff x="1428" y="2614"/>
            <a:chExt cx="703" cy="575"/>
          </a:xfrm>
        </p:grpSpPr>
        <p:pic>
          <p:nvPicPr>
            <p:cNvPr id="7" name="Picture 4" descr="Atomenergoprom-2008-RUS.jpg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1474" y="2614"/>
              <a:ext cx="657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428" y="2931"/>
              <a:ext cx="586" cy="25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288C8"/>
                </a:gs>
                <a:gs pos="100000">
                  <a:srgbClr val="54A1DA"/>
                </a:gs>
              </a:gsLst>
              <a:lin ang="5400000" scaled="1"/>
            </a:gradFill>
            <a:ln w="222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ru-RU" sz="1600">
                  <a:solidFill>
                    <a:schemeClr val="bg1"/>
                  </a:solidFill>
                  <a:cs typeface="Arial" charset="0"/>
                </a:rPr>
                <a:t>ДЕЗ</a:t>
              </a:r>
            </a:p>
          </p:txBody>
        </p:sp>
      </p:grp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08015" y="3852869"/>
            <a:ext cx="2808287" cy="5048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288C8"/>
              </a:gs>
              <a:gs pos="100000">
                <a:srgbClr val="54A1DA"/>
              </a:gs>
            </a:gsLst>
            <a:lin ang="5400000" scaled="1"/>
          </a:gradFill>
          <a:ln w="222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ОАО «ОКБ Гидропресс»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3322659" y="4567249"/>
            <a:ext cx="2808287" cy="5048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288C8"/>
              </a:gs>
              <a:gs pos="100000">
                <a:srgbClr val="54A1DA"/>
              </a:gs>
            </a:gsLst>
            <a:lin ang="5400000" scaled="1"/>
          </a:gradFill>
          <a:ln w="222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ОАО «ВНИИАМ»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5822989" y="3852869"/>
            <a:ext cx="2808287" cy="5048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288C8"/>
              </a:gs>
              <a:gs pos="100000">
                <a:srgbClr val="54A1DA"/>
              </a:gs>
            </a:gsLst>
            <a:lin ang="5400000" scaled="1"/>
          </a:gradFill>
          <a:ln w="222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 sz="1600">
                <a:solidFill>
                  <a:schemeClr val="bg1"/>
                </a:solidFill>
                <a:cs typeface="Arial" charset="0"/>
              </a:rPr>
              <a:t>ОАО «НПО ЦНИИТМАШ»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 rot="19266235">
            <a:off x="3655884" y="3489395"/>
            <a:ext cx="287337" cy="142875"/>
          </a:xfrm>
          <a:prstGeom prst="leftArrow">
            <a:avLst>
              <a:gd name="adj1" fmla="val 50000"/>
              <a:gd name="adj2" fmla="val 50278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 rot="13412108">
            <a:off x="5240209" y="3487807"/>
            <a:ext cx="287337" cy="142875"/>
          </a:xfrm>
          <a:prstGeom prst="leftArrow">
            <a:avLst>
              <a:gd name="adj1" fmla="val 50000"/>
              <a:gd name="adj2" fmla="val 50278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1608147" y="1924043"/>
            <a:ext cx="936625" cy="1165225"/>
            <a:chOff x="1632" y="1248"/>
            <a:chExt cx="2682" cy="2286"/>
          </a:xfrm>
        </p:grpSpPr>
        <p:sp>
          <p:nvSpPr>
            <p:cNvPr id="22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3" name="AutoShape 21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4" name="AutoShape 22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</p:grpSp>
      <p:sp>
        <p:nvSpPr>
          <p:cNvPr id="25" name="AutoShape 17"/>
          <p:cNvSpPr>
            <a:spLocks noChangeArrowheads="1"/>
          </p:cNvSpPr>
          <p:nvPr/>
        </p:nvSpPr>
        <p:spPr bwMode="auto">
          <a:xfrm rot="16200000">
            <a:off x="4267861" y="3897369"/>
            <a:ext cx="635863" cy="132392"/>
          </a:xfrm>
          <a:prstGeom prst="leftArrow">
            <a:avLst>
              <a:gd name="adj1" fmla="val 50000"/>
              <a:gd name="adj2" fmla="val 50278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965069" y="252691"/>
            <a:ext cx="740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Возможные перспективы развития ОАО «ДЕЗ»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 rot="10800000">
            <a:off x="5357818" y="3037696"/>
            <a:ext cx="287337" cy="142875"/>
          </a:xfrm>
          <a:prstGeom prst="leftArrow">
            <a:avLst>
              <a:gd name="adj1" fmla="val 50000"/>
              <a:gd name="adj2" fmla="val 50278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5786113" y="2857496"/>
            <a:ext cx="2808287" cy="50482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2225" algn="ctr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ru-RU" sz="1600" dirty="0" smtClean="0">
                <a:solidFill>
                  <a:schemeClr val="tx2">
                    <a:lumMod val="65000"/>
                    <a:lumOff val="35000"/>
                  </a:schemeClr>
                </a:solidFill>
                <a:cs typeface="Arial" charset="0"/>
              </a:rPr>
              <a:t>Другие предприятия</a:t>
            </a:r>
            <a:endParaRPr lang="ru-RU" sz="1600" dirty="0">
              <a:solidFill>
                <a:schemeClr val="tx2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</a:rPr>
              <a:t>Синергетические эффекты от создания бизнес единицы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E249-5B1E-4ED7-9E35-FB29040B301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571472" y="857232"/>
            <a:ext cx="3143272" cy="1285884"/>
          </a:xfrm>
          <a:prstGeom prst="roundRect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2060"/>
                </a:solidFill>
              </a:rPr>
              <a:t>Усиление экономического эффекта от оптимизации технических требований для оборудования ДЦИ за счет расширения и укрепления технических компетенций Дирекции единого заказчика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571472" y="2285992"/>
            <a:ext cx="3143272" cy="1285884"/>
          </a:xfrm>
          <a:prstGeom prst="roundRect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 smtClean="0">
                <a:solidFill>
                  <a:srgbClr val="002060"/>
                </a:solidFill>
              </a:rPr>
              <a:t>Снижение стоимости оборудования, рост финансовой эффективности дочерних предприятий за счёт совместного использования экономии от оптимизации стоимости оборудования ДЦИ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2060"/>
              </a:solidFill>
            </a:endParaRPr>
          </a:p>
          <a:p>
            <a:r>
              <a:rPr lang="ru-RU" sz="1000" dirty="0" smtClean="0">
                <a:solidFill>
                  <a:srgbClr val="002060"/>
                </a:solidFill>
              </a:rPr>
              <a:t>Развитая система менеджмента качества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571472" y="3714752"/>
            <a:ext cx="3143272" cy="2214578"/>
          </a:xfrm>
          <a:prstGeom prst="roundRect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2060"/>
                </a:solidFill>
              </a:rPr>
              <a:t>Оптимизация затрат за счет совместного использования материальных, нематериальных и человеческих ресурсов.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2060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Совместная защита интеллектуальной собственности.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ea typeface="ＭＳ Ｐゴシック" pitchFamily="-64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Решение конфликтов внутренней конкуренции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4786314" y="857232"/>
            <a:ext cx="3929090" cy="1285884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Применение новых материалов и технологий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Оптимизация конструкторских решений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Аттестация новых поставщиков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Разработка технических требований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4786314" y="2285992"/>
            <a:ext cx="3929090" cy="1285884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Заключение договоров на использование экономии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 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Разработка новых стратегий предприятий и контроль их исполнения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baseline="0" dirty="0" smtClean="0">
                <a:solidFill>
                  <a:srgbClr val="002060"/>
                </a:solidFill>
              </a:rPr>
              <a:t> Повышении качества</a:t>
            </a:r>
            <a:r>
              <a:rPr lang="ru-RU" dirty="0" smtClean="0">
                <a:solidFill>
                  <a:srgbClr val="002060"/>
                </a:solidFill>
              </a:rPr>
              <a:t> оборудования для АЭС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4786314" y="3714752"/>
            <a:ext cx="4000528" cy="2214578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Совместное использование результатов НИОКР и конструкторской документации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 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Совместное использование производственных мощностей и офисных помещений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Сокращение административного персонала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Усиление канала продаж и доступа к финансированию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solidFill>
                  <a:srgbClr val="002060"/>
                </a:solidFill>
              </a:rPr>
              <a:t>Сокращение расходов на внутреннюю конкуренцию.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ea typeface="ＭＳ Ｐゴシック" pitchFamily="-64" charset="-128"/>
              </a:rPr>
              <a:t>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 bwMode="auto">
          <a:xfrm>
            <a:off x="3972503" y="1285860"/>
            <a:ext cx="571504" cy="428628"/>
          </a:xfrm>
          <a:prstGeom prst="leftRightArrow">
            <a:avLst>
              <a:gd name="adj1" fmla="val 54354"/>
              <a:gd name="adj2" fmla="val 23878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 bwMode="auto">
          <a:xfrm>
            <a:off x="3972503" y="2643182"/>
            <a:ext cx="571504" cy="428628"/>
          </a:xfrm>
          <a:prstGeom prst="leftRightArrow">
            <a:avLst>
              <a:gd name="adj1" fmla="val 54354"/>
              <a:gd name="adj2" fmla="val 23878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13" name="Двойная стрелка влево/вправо 12"/>
          <p:cNvSpPr/>
          <p:nvPr/>
        </p:nvSpPr>
        <p:spPr bwMode="auto">
          <a:xfrm>
            <a:off x="3972503" y="4429132"/>
            <a:ext cx="571504" cy="428628"/>
          </a:xfrm>
          <a:prstGeom prst="leftRightArrow">
            <a:avLst>
              <a:gd name="adj1" fmla="val 54354"/>
              <a:gd name="adj2" fmla="val 23878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8EB3-6FE7-4D23-8585-6D97C345A78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549258"/>
            <a:ext cx="91440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2000" dirty="0" smtClean="0">
                <a:solidFill>
                  <a:schemeClr val="tx1"/>
                </a:solidFill>
              </a:rPr>
              <a:t>Основные требования </a:t>
            </a:r>
            <a:endParaRPr lang="ru-RU" sz="2000" dirty="0">
              <a:solidFill>
                <a:schemeClr val="tx1"/>
              </a:solidFill>
            </a:endParaRPr>
          </a:p>
        </p:txBody>
      </p:sp>
      <p:grpSp>
        <p:nvGrpSpPr>
          <p:cNvPr id="48135" name="Group 7"/>
          <p:cNvGrpSpPr>
            <a:grpSpLocks/>
          </p:cNvGrpSpPr>
          <p:nvPr/>
        </p:nvGrpSpPr>
        <p:grpSpPr bwMode="auto">
          <a:xfrm>
            <a:off x="358781" y="1125350"/>
            <a:ext cx="8351838" cy="576263"/>
            <a:chOff x="270" y="1681"/>
            <a:chExt cx="4379" cy="572"/>
          </a:xfrm>
        </p:grpSpPr>
        <p:pic>
          <p:nvPicPr>
            <p:cNvPr id="48136" name="Picture 8" descr="1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" y="1681"/>
              <a:ext cx="4379" cy="572"/>
            </a:xfrm>
            <a:prstGeom prst="rect">
              <a:avLst/>
            </a:prstGeom>
            <a:noFill/>
          </p:spPr>
        </p:pic>
        <p:sp>
          <p:nvSpPr>
            <p:cNvPr id="48137" name="Text Box 9"/>
            <p:cNvSpPr txBox="1">
              <a:spLocks noChangeArrowheads="1"/>
            </p:cNvSpPr>
            <p:nvPr/>
          </p:nvSpPr>
          <p:spPr bwMode="auto">
            <a:xfrm>
              <a:off x="315" y="1700"/>
              <a:ext cx="4312" cy="53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185738" eaLnBrk="1" hangingPunct="1"/>
              <a:r>
                <a:rPr lang="ru-RU" sz="1800" dirty="0">
                  <a:solidFill>
                    <a:schemeClr val="tx1"/>
                  </a:solidFill>
                </a:rPr>
                <a:t>1.</a:t>
              </a:r>
              <a:r>
                <a:rPr lang="en-US" sz="1800" dirty="0">
                  <a:solidFill>
                    <a:schemeClr val="tx1"/>
                  </a:solidFill>
                </a:rPr>
                <a:t> </a:t>
              </a:r>
              <a:r>
                <a:rPr lang="ru-RU" sz="1800" dirty="0" smtClean="0">
                  <a:solidFill>
                    <a:srgbClr val="000000"/>
                  </a:solidFill>
                </a:rPr>
                <a:t>Положительные результаты проверки деловой репутации поставщика и его должностных лиц, финансовая состоятельность.</a:t>
              </a:r>
              <a:endParaRPr lang="ru-RU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8138" name="Group 10"/>
          <p:cNvGrpSpPr>
            <a:grpSpLocks/>
          </p:cNvGrpSpPr>
          <p:nvPr/>
        </p:nvGrpSpPr>
        <p:grpSpPr bwMode="auto">
          <a:xfrm>
            <a:off x="358781" y="1774638"/>
            <a:ext cx="8380958" cy="719137"/>
            <a:chOff x="270" y="1681"/>
            <a:chExt cx="4357" cy="572"/>
          </a:xfrm>
        </p:grpSpPr>
        <p:pic>
          <p:nvPicPr>
            <p:cNvPr id="48139" name="Picture 11" descr="1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" y="1681"/>
              <a:ext cx="4342" cy="572"/>
            </a:xfrm>
            <a:prstGeom prst="rect">
              <a:avLst/>
            </a:prstGeom>
            <a:noFill/>
          </p:spPr>
        </p:pic>
        <p:sp>
          <p:nvSpPr>
            <p:cNvPr id="48140" name="Text Box 12"/>
            <p:cNvSpPr txBox="1">
              <a:spLocks noChangeArrowheads="1"/>
            </p:cNvSpPr>
            <p:nvPr/>
          </p:nvSpPr>
          <p:spPr bwMode="auto">
            <a:xfrm>
              <a:off x="315" y="1700"/>
              <a:ext cx="4312" cy="53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185738" lvl="0" eaLnBrk="1" hangingPunct="1"/>
              <a:r>
                <a:rPr lang="ru-RU" sz="1800" dirty="0">
                  <a:solidFill>
                    <a:schemeClr val="tx1"/>
                  </a:solidFill>
                </a:rPr>
                <a:t>2. </a:t>
              </a:r>
              <a:r>
                <a:rPr lang="ru-RU" sz="1800" dirty="0" smtClean="0">
                  <a:solidFill>
                    <a:srgbClr val="000000"/>
                  </a:solidFill>
                </a:rPr>
                <a:t>Выполнение требований к предмету закупки.</a:t>
              </a:r>
            </a:p>
          </p:txBody>
        </p:sp>
      </p:grpSp>
      <p:grpSp>
        <p:nvGrpSpPr>
          <p:cNvPr id="48141" name="Group 13"/>
          <p:cNvGrpSpPr>
            <a:grpSpLocks/>
          </p:cNvGrpSpPr>
          <p:nvPr/>
        </p:nvGrpSpPr>
        <p:grpSpPr bwMode="auto">
          <a:xfrm>
            <a:off x="358781" y="2566800"/>
            <a:ext cx="8351838" cy="576263"/>
            <a:chOff x="270" y="1681"/>
            <a:chExt cx="4379" cy="572"/>
          </a:xfrm>
        </p:grpSpPr>
        <p:pic>
          <p:nvPicPr>
            <p:cNvPr id="48142" name="Picture 14" descr="1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" y="1681"/>
              <a:ext cx="4379" cy="572"/>
            </a:xfrm>
            <a:prstGeom prst="rect">
              <a:avLst/>
            </a:prstGeom>
            <a:noFill/>
          </p:spPr>
        </p:pic>
        <p:sp>
          <p:nvSpPr>
            <p:cNvPr id="48143" name="Text Box 15"/>
            <p:cNvSpPr txBox="1">
              <a:spLocks noChangeArrowheads="1"/>
            </p:cNvSpPr>
            <p:nvPr/>
          </p:nvSpPr>
          <p:spPr bwMode="auto">
            <a:xfrm>
              <a:off x="315" y="1700"/>
              <a:ext cx="4312" cy="53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185738" lvl="0" eaLnBrk="1" hangingPunct="1"/>
              <a:r>
                <a:rPr lang="ru-RU" sz="1800" dirty="0">
                  <a:solidFill>
                    <a:srgbClr val="000000"/>
                  </a:solidFill>
                </a:rPr>
                <a:t>3. </a:t>
              </a:r>
              <a:r>
                <a:rPr lang="ru-RU" sz="1800" dirty="0" smtClean="0">
                  <a:solidFill>
                    <a:srgbClr val="000000"/>
                  </a:solidFill>
                </a:rPr>
                <a:t>Соблюдение отраслевых стандартов и требований по качеству и безопасности, наличие лицензий.</a:t>
              </a:r>
            </a:p>
          </p:txBody>
        </p:sp>
      </p:grpSp>
      <p:grpSp>
        <p:nvGrpSpPr>
          <p:cNvPr id="48144" name="Group 16"/>
          <p:cNvGrpSpPr>
            <a:grpSpLocks/>
          </p:cNvGrpSpPr>
          <p:nvPr/>
        </p:nvGrpSpPr>
        <p:grpSpPr bwMode="auto">
          <a:xfrm>
            <a:off x="358781" y="3214500"/>
            <a:ext cx="8351838" cy="576263"/>
            <a:chOff x="270" y="1681"/>
            <a:chExt cx="4379" cy="572"/>
          </a:xfrm>
        </p:grpSpPr>
        <p:pic>
          <p:nvPicPr>
            <p:cNvPr id="48145" name="Picture 17" descr="1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" y="1681"/>
              <a:ext cx="4379" cy="572"/>
            </a:xfrm>
            <a:prstGeom prst="rect">
              <a:avLst/>
            </a:prstGeom>
            <a:noFill/>
          </p:spPr>
        </p:pic>
        <p:sp>
          <p:nvSpPr>
            <p:cNvPr id="48146" name="Text Box 18"/>
            <p:cNvSpPr txBox="1">
              <a:spLocks noChangeArrowheads="1"/>
            </p:cNvSpPr>
            <p:nvPr/>
          </p:nvSpPr>
          <p:spPr bwMode="auto">
            <a:xfrm>
              <a:off x="315" y="1700"/>
              <a:ext cx="4312" cy="53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185738" eaLnBrk="1" hangingPunct="1"/>
              <a:r>
                <a:rPr lang="ru-RU" sz="1800" dirty="0">
                  <a:solidFill>
                    <a:schemeClr val="tx1"/>
                  </a:solidFill>
                </a:rPr>
                <a:t>4. </a:t>
              </a:r>
              <a:r>
                <a:rPr lang="ru-RU" sz="1800" dirty="0" smtClean="0">
                  <a:solidFill>
                    <a:srgbClr val="000000"/>
                  </a:solidFill>
                </a:rPr>
                <a:t>Объём, стоимость и сроки выполнения договора.</a:t>
              </a:r>
              <a:endParaRPr lang="ru-RU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8147" name="Group 19"/>
          <p:cNvGrpSpPr>
            <a:grpSpLocks/>
          </p:cNvGrpSpPr>
          <p:nvPr/>
        </p:nvGrpSpPr>
        <p:grpSpPr bwMode="auto">
          <a:xfrm>
            <a:off x="358781" y="3862200"/>
            <a:ext cx="8351838" cy="576263"/>
            <a:chOff x="270" y="1681"/>
            <a:chExt cx="4379" cy="572"/>
          </a:xfrm>
        </p:grpSpPr>
        <p:pic>
          <p:nvPicPr>
            <p:cNvPr id="48148" name="Picture 20" descr="1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" y="1681"/>
              <a:ext cx="4379" cy="572"/>
            </a:xfrm>
            <a:prstGeom prst="rect">
              <a:avLst/>
            </a:prstGeom>
            <a:noFill/>
          </p:spPr>
        </p:pic>
        <p:sp>
          <p:nvSpPr>
            <p:cNvPr id="48149" name="Text Box 21"/>
            <p:cNvSpPr txBox="1">
              <a:spLocks noChangeArrowheads="1"/>
            </p:cNvSpPr>
            <p:nvPr/>
          </p:nvSpPr>
          <p:spPr bwMode="auto">
            <a:xfrm>
              <a:off x="315" y="1700"/>
              <a:ext cx="4312" cy="53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185738" eaLnBrk="1" hangingPunct="1"/>
              <a:r>
                <a:rPr lang="ru-RU" sz="1800" dirty="0">
                  <a:solidFill>
                    <a:schemeClr val="tx1"/>
                  </a:solidFill>
                </a:rPr>
                <a:t>5. </a:t>
              </a:r>
              <a:r>
                <a:rPr lang="ru-RU" sz="1800" dirty="0" smtClean="0">
                  <a:solidFill>
                    <a:srgbClr val="000000"/>
                  </a:solidFill>
                </a:rPr>
                <a:t>Опыт и квалификация поставщика.</a:t>
              </a:r>
              <a:endParaRPr lang="ru-RU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8153" name="Group 25"/>
          <p:cNvGrpSpPr>
            <a:grpSpLocks/>
          </p:cNvGrpSpPr>
          <p:nvPr/>
        </p:nvGrpSpPr>
        <p:grpSpPr bwMode="auto">
          <a:xfrm>
            <a:off x="357158" y="4494225"/>
            <a:ext cx="8353461" cy="720725"/>
            <a:chOff x="270" y="1681"/>
            <a:chExt cx="4379" cy="572"/>
          </a:xfrm>
        </p:grpSpPr>
        <p:pic>
          <p:nvPicPr>
            <p:cNvPr id="48154" name="Picture 26" descr="1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" y="1681"/>
              <a:ext cx="4379" cy="572"/>
            </a:xfrm>
            <a:prstGeom prst="rect">
              <a:avLst/>
            </a:prstGeom>
            <a:noFill/>
          </p:spPr>
        </p:pic>
        <p:sp>
          <p:nvSpPr>
            <p:cNvPr id="48155" name="Text Box 27"/>
            <p:cNvSpPr txBox="1">
              <a:spLocks noChangeArrowheads="1"/>
            </p:cNvSpPr>
            <p:nvPr/>
          </p:nvSpPr>
          <p:spPr bwMode="auto">
            <a:xfrm>
              <a:off x="315" y="1700"/>
              <a:ext cx="4312" cy="53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185738" eaLnBrk="1" hangingPunct="1"/>
              <a:r>
                <a:rPr lang="ru-RU" sz="1800" dirty="0">
                  <a:solidFill>
                    <a:srgbClr val="00CC00"/>
                  </a:solidFill>
                </a:rPr>
                <a:t>6</a:t>
              </a:r>
              <a:r>
                <a:rPr lang="ru-RU" sz="1800" dirty="0" smtClean="0">
                  <a:solidFill>
                    <a:srgbClr val="00CC00"/>
                  </a:solidFill>
                </a:rPr>
                <a:t>. </a:t>
              </a:r>
              <a:r>
                <a:rPr lang="ru-RU" sz="1800" dirty="0">
                  <a:solidFill>
                    <a:srgbClr val="00CC00"/>
                  </a:solidFill>
                </a:rPr>
                <a:t>Конкурентоспособная цена</a:t>
              </a:r>
            </a:p>
          </p:txBody>
        </p:sp>
      </p:grp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2" y="71414"/>
            <a:ext cx="91440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2600" dirty="0" smtClean="0">
                <a:solidFill>
                  <a:srgbClr val="0070C0"/>
                </a:solidFill>
              </a:rPr>
              <a:t>Альтернативным поставщикам</a:t>
            </a:r>
            <a:endParaRPr lang="ru-RU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57948"/>
            <a:ext cx="1905000" cy="457200"/>
          </a:xfrm>
        </p:spPr>
        <p:txBody>
          <a:bodyPr/>
          <a:lstStyle/>
          <a:p>
            <a:fld id="{E2CDE62B-D590-41C5-8804-BEF315C07B07}" type="slidenum">
              <a:rPr lang="en-US"/>
              <a:pPr/>
              <a:t>9</a:t>
            </a:fld>
            <a:endParaRPr 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12517"/>
            <a:ext cx="91440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2600" dirty="0">
                <a:solidFill>
                  <a:schemeClr val="tx1"/>
                </a:solidFill>
              </a:rPr>
              <a:t>Технология </a:t>
            </a:r>
            <a:r>
              <a:rPr lang="ru-RU" sz="2600" dirty="0" smtClean="0">
                <a:solidFill>
                  <a:schemeClr val="tx1"/>
                </a:solidFill>
              </a:rPr>
              <a:t>работы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до конца 2009г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49176" name="Group 24"/>
          <p:cNvGrpSpPr>
            <a:grpSpLocks/>
          </p:cNvGrpSpPr>
          <p:nvPr/>
        </p:nvGrpSpPr>
        <p:grpSpPr bwMode="auto">
          <a:xfrm>
            <a:off x="1979613" y="509392"/>
            <a:ext cx="2447925" cy="2087562"/>
            <a:chOff x="289" y="1361"/>
            <a:chExt cx="1595" cy="1694"/>
          </a:xfrm>
        </p:grpSpPr>
        <p:pic>
          <p:nvPicPr>
            <p:cNvPr id="49177" name="Picture 25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49178" name="Text Box 26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dirty="0">
                  <a:solidFill>
                    <a:schemeClr val="bg1"/>
                  </a:solidFill>
                </a:rPr>
                <a:t>1. Направление анкеты поставщика в ДЕЗ</a:t>
              </a:r>
            </a:p>
          </p:txBody>
        </p:sp>
      </p:grpSp>
      <p:grpSp>
        <p:nvGrpSpPr>
          <p:cNvPr id="49182" name="Group 30"/>
          <p:cNvGrpSpPr>
            <a:grpSpLocks/>
          </p:cNvGrpSpPr>
          <p:nvPr/>
        </p:nvGrpSpPr>
        <p:grpSpPr bwMode="auto">
          <a:xfrm>
            <a:off x="2916238" y="4181279"/>
            <a:ext cx="2652712" cy="2159000"/>
            <a:chOff x="3902" y="1361"/>
            <a:chExt cx="1700" cy="1706"/>
          </a:xfrm>
        </p:grpSpPr>
        <p:pic>
          <p:nvPicPr>
            <p:cNvPr id="49183" name="Picture 31" descr="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2" y="1361"/>
              <a:ext cx="1700" cy="1706"/>
            </a:xfrm>
            <a:prstGeom prst="rect">
              <a:avLst/>
            </a:prstGeom>
            <a:noFill/>
          </p:spPr>
        </p:pic>
        <p:sp>
          <p:nvSpPr>
            <p:cNvPr id="49184" name="Text Box 32"/>
            <p:cNvSpPr txBox="1">
              <a:spLocks noChangeArrowheads="1"/>
            </p:cNvSpPr>
            <p:nvPr/>
          </p:nvSpPr>
          <p:spPr bwMode="auto">
            <a:xfrm>
              <a:off x="4231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>
                  <a:solidFill>
                    <a:schemeClr val="bg1"/>
                  </a:solidFill>
                </a:rPr>
                <a:t>Анализ предложений и выбор поставщика</a:t>
              </a:r>
            </a:p>
          </p:txBody>
        </p:sp>
      </p:grpSp>
      <p:sp>
        <p:nvSpPr>
          <p:cNvPr id="49186" name="AutoShape 34"/>
          <p:cNvSpPr>
            <a:spLocks noChangeArrowheads="1"/>
          </p:cNvSpPr>
          <p:nvPr/>
        </p:nvSpPr>
        <p:spPr bwMode="auto">
          <a:xfrm rot="10800000" flipH="1">
            <a:off x="4356100" y="1230117"/>
            <a:ext cx="719138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49188" name="Group 36"/>
          <p:cNvGrpSpPr>
            <a:grpSpLocks/>
          </p:cNvGrpSpPr>
          <p:nvPr/>
        </p:nvGrpSpPr>
        <p:grpSpPr bwMode="auto">
          <a:xfrm>
            <a:off x="5003800" y="509392"/>
            <a:ext cx="2447925" cy="1944687"/>
            <a:chOff x="289" y="1361"/>
            <a:chExt cx="1595" cy="1694"/>
          </a:xfrm>
        </p:grpSpPr>
        <p:pic>
          <p:nvPicPr>
            <p:cNvPr id="49189" name="Picture 37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49190" name="Text Box 38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 dirty="0">
                  <a:solidFill>
                    <a:schemeClr val="bg1"/>
                  </a:solidFill>
                </a:rPr>
                <a:t>2. Внесение организации в перечень потенциальных поставщиков</a:t>
              </a:r>
            </a:p>
          </p:txBody>
        </p:sp>
      </p:grpSp>
      <p:sp>
        <p:nvSpPr>
          <p:cNvPr id="49194" name="AutoShape 42"/>
          <p:cNvSpPr>
            <a:spLocks noChangeArrowheads="1"/>
          </p:cNvSpPr>
          <p:nvPr/>
        </p:nvSpPr>
        <p:spPr bwMode="auto">
          <a:xfrm rot="10800000" flipH="1">
            <a:off x="7380288" y="1301554"/>
            <a:ext cx="719137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49196" name="Group 44"/>
          <p:cNvGrpSpPr>
            <a:grpSpLocks/>
          </p:cNvGrpSpPr>
          <p:nvPr/>
        </p:nvGrpSpPr>
        <p:grpSpPr bwMode="auto">
          <a:xfrm>
            <a:off x="971550" y="2454079"/>
            <a:ext cx="2447925" cy="2160588"/>
            <a:chOff x="289" y="1361"/>
            <a:chExt cx="1595" cy="1694"/>
          </a:xfrm>
        </p:grpSpPr>
        <p:pic>
          <p:nvPicPr>
            <p:cNvPr id="49197" name="Picture 45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49198" name="Text Box 46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>
                  <a:solidFill>
                    <a:schemeClr val="bg1"/>
                  </a:solidFill>
                </a:rPr>
                <a:t>3. Проведение аттестации (аккредитации) и внесение в перечень аттестованных поставщиков</a:t>
              </a:r>
            </a:p>
          </p:txBody>
        </p:sp>
      </p:grpSp>
      <p:grpSp>
        <p:nvGrpSpPr>
          <p:cNvPr id="49199" name="Group 47"/>
          <p:cNvGrpSpPr>
            <a:grpSpLocks/>
          </p:cNvGrpSpPr>
          <p:nvPr/>
        </p:nvGrpSpPr>
        <p:grpSpPr bwMode="auto">
          <a:xfrm>
            <a:off x="0" y="509392"/>
            <a:ext cx="2627313" cy="2087562"/>
            <a:chOff x="3902" y="1361"/>
            <a:chExt cx="1700" cy="1706"/>
          </a:xfrm>
        </p:grpSpPr>
        <p:pic>
          <p:nvPicPr>
            <p:cNvPr id="49200" name="Picture 48" descr="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2" y="1361"/>
              <a:ext cx="1700" cy="1706"/>
            </a:xfrm>
            <a:prstGeom prst="rect">
              <a:avLst/>
            </a:prstGeom>
            <a:noFill/>
          </p:spPr>
        </p:pic>
        <p:sp>
          <p:nvSpPr>
            <p:cNvPr id="49201" name="Text Box 49"/>
            <p:cNvSpPr txBox="1">
              <a:spLocks noChangeArrowheads="1"/>
            </p:cNvSpPr>
            <p:nvPr/>
          </p:nvSpPr>
          <p:spPr bwMode="auto">
            <a:xfrm>
              <a:off x="4231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>
                  <a:solidFill>
                    <a:schemeClr val="bg1"/>
                  </a:solidFill>
                </a:rPr>
                <a:t>Справочная информация на сайте </a:t>
              </a:r>
              <a:r>
                <a:rPr lang="en-US">
                  <a:hlinkClick r:id="rId4"/>
                </a:rPr>
                <a:t>www.atomenergoprom.ru</a:t>
              </a:r>
              <a:r>
                <a:rPr lang="en-US"/>
                <a:t> </a:t>
              </a:r>
              <a:endParaRPr lang="ru-RU"/>
            </a:p>
          </p:txBody>
        </p:sp>
      </p:grpSp>
      <p:sp>
        <p:nvSpPr>
          <p:cNvPr id="49195" name="AutoShape 43"/>
          <p:cNvSpPr>
            <a:spLocks noChangeArrowheads="1"/>
          </p:cNvSpPr>
          <p:nvPr/>
        </p:nvSpPr>
        <p:spPr bwMode="auto">
          <a:xfrm rot="10800000" flipH="1">
            <a:off x="395288" y="3246242"/>
            <a:ext cx="719137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49203" name="Group 51"/>
          <p:cNvGrpSpPr>
            <a:grpSpLocks/>
          </p:cNvGrpSpPr>
          <p:nvPr/>
        </p:nvGrpSpPr>
        <p:grpSpPr bwMode="auto">
          <a:xfrm>
            <a:off x="3924300" y="2454079"/>
            <a:ext cx="2952750" cy="2160588"/>
            <a:chOff x="289" y="1361"/>
            <a:chExt cx="1595" cy="1694"/>
          </a:xfrm>
        </p:grpSpPr>
        <p:pic>
          <p:nvPicPr>
            <p:cNvPr id="49204" name="Picture 52" descr="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" y="1361"/>
              <a:ext cx="1595" cy="1694"/>
            </a:xfrm>
            <a:prstGeom prst="rect">
              <a:avLst/>
            </a:prstGeom>
            <a:noFill/>
          </p:spPr>
        </p:pic>
        <p:sp>
          <p:nvSpPr>
            <p:cNvPr id="49205" name="Text Box 53"/>
            <p:cNvSpPr txBox="1">
              <a:spLocks noChangeArrowheads="1"/>
            </p:cNvSpPr>
            <p:nvPr/>
          </p:nvSpPr>
          <p:spPr bwMode="auto">
            <a:xfrm>
              <a:off x="579" y="1833"/>
              <a:ext cx="998" cy="73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hlink"/>
              </a:outerShdw>
            </a:effectLst>
          </p:spPr>
          <p:txBody>
            <a:bodyPr anchor="ctr"/>
            <a:lstStyle/>
            <a:p>
              <a:pPr algn="ctr" eaLnBrk="1" hangingPunct="1"/>
              <a:r>
                <a:rPr lang="ru-RU">
                  <a:solidFill>
                    <a:schemeClr val="bg1"/>
                  </a:solidFill>
                </a:rPr>
                <a:t>4. Рассылка запросов на коммерческое предложение аттестованным поставщикам (за 100 дней до заключения договора)</a:t>
              </a:r>
            </a:p>
          </p:txBody>
        </p:sp>
      </p:grpSp>
      <p:sp>
        <p:nvSpPr>
          <p:cNvPr id="49206" name="AutoShape 54"/>
          <p:cNvSpPr>
            <a:spLocks noChangeArrowheads="1"/>
          </p:cNvSpPr>
          <p:nvPr/>
        </p:nvSpPr>
        <p:spPr bwMode="auto">
          <a:xfrm rot="10800000" flipH="1">
            <a:off x="6804025" y="3317679"/>
            <a:ext cx="719138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49208" name="AutoShape 56"/>
          <p:cNvSpPr>
            <a:spLocks noChangeArrowheads="1"/>
          </p:cNvSpPr>
          <p:nvPr/>
        </p:nvSpPr>
        <p:spPr bwMode="auto">
          <a:xfrm rot="10800000" flipH="1">
            <a:off x="2484438" y="4973442"/>
            <a:ext cx="719137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49209" name="Group 57"/>
          <p:cNvGrpSpPr>
            <a:grpSpLocks/>
          </p:cNvGrpSpPr>
          <p:nvPr/>
        </p:nvGrpSpPr>
        <p:grpSpPr bwMode="auto">
          <a:xfrm>
            <a:off x="5867400" y="4109842"/>
            <a:ext cx="2652713" cy="2159000"/>
            <a:chOff x="3902" y="1361"/>
            <a:chExt cx="1700" cy="1706"/>
          </a:xfrm>
        </p:grpSpPr>
        <p:pic>
          <p:nvPicPr>
            <p:cNvPr id="49210" name="Picture 58" descr="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2" y="1361"/>
              <a:ext cx="1700" cy="170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49211" name="Text Box 59"/>
            <p:cNvSpPr txBox="1">
              <a:spLocks noChangeArrowheads="1"/>
            </p:cNvSpPr>
            <p:nvPr/>
          </p:nvSpPr>
          <p:spPr bwMode="auto">
            <a:xfrm>
              <a:off x="4231" y="1833"/>
              <a:ext cx="998" cy="7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r>
                <a:rPr lang="ru-RU">
                  <a:solidFill>
                    <a:schemeClr val="bg1"/>
                  </a:solidFill>
                </a:rPr>
                <a:t>Заключение договора, финансирование, изготовление оборудования</a:t>
              </a:r>
            </a:p>
          </p:txBody>
        </p:sp>
      </p:grpSp>
      <p:sp>
        <p:nvSpPr>
          <p:cNvPr id="49212" name="AutoShape 60"/>
          <p:cNvSpPr>
            <a:spLocks noChangeArrowheads="1"/>
          </p:cNvSpPr>
          <p:nvPr/>
        </p:nvSpPr>
        <p:spPr bwMode="auto">
          <a:xfrm rot="10800000" flipH="1">
            <a:off x="5435600" y="4902004"/>
            <a:ext cx="719138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49202" name="AutoShape 50"/>
          <p:cNvSpPr>
            <a:spLocks noChangeArrowheads="1"/>
          </p:cNvSpPr>
          <p:nvPr/>
        </p:nvSpPr>
        <p:spPr bwMode="auto">
          <a:xfrm rot="10800000" flipH="1">
            <a:off x="3348038" y="3246242"/>
            <a:ext cx="719137" cy="431800"/>
          </a:xfrm>
          <a:prstGeom prst="rightArrow">
            <a:avLst>
              <a:gd name="adj1" fmla="val 48083"/>
              <a:gd name="adj2" fmla="val 30811"/>
            </a:avLst>
          </a:prstGeom>
          <a:gradFill rotWithShape="1">
            <a:gsLst>
              <a:gs pos="0">
                <a:srgbClr val="FF9933"/>
              </a:gs>
              <a:gs pos="100000">
                <a:srgbClr val="FF6600"/>
              </a:gs>
            </a:gsLst>
            <a:lin ang="0" scaled="1"/>
          </a:gradFill>
          <a:ln w="12700" algn="ctr">
            <a:solidFill>
              <a:srgbClr val="B85C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6" grpId="0" animBg="1"/>
      <p:bldP spid="49194" grpId="0" animBg="1"/>
      <p:bldP spid="49195" grpId="0" animBg="1"/>
      <p:bldP spid="49206" grpId="0" animBg="1"/>
      <p:bldP spid="49208" grpId="0" animBg="1"/>
      <p:bldP spid="49212" grpId="0" animBg="1"/>
      <p:bldP spid="49202" grpId="0" animBg="1"/>
    </p:bldLst>
  </p:timing>
</p:sld>
</file>

<file path=ppt/theme/theme1.xml><?xml version="1.0" encoding="utf-8"?>
<a:theme xmlns:a="http://schemas.openxmlformats.org/drawingml/2006/main" name="_Шаблон презентации ДЕЗ АЭПК">
  <a:themeElements>
    <a:clrScheme name="_Шаблон презентации ДЕЗ АЭПК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Шаблон презентации ДЕЗ АЭПК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  <a:ea typeface="ＭＳ Ｐゴシック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  <a:ea typeface="ＭＳ Ｐゴシック" pitchFamily="-64" charset="-128"/>
          </a:defRPr>
        </a:defPPr>
      </a:lstStyle>
    </a:lnDef>
  </a:objectDefaults>
  <a:extraClrSchemeLst>
    <a:extraClrScheme>
      <a:clrScheme name="_Шаблон презентации ДЕЗ АЭПК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Шаблон презентации ДЕЗ АЭПК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Шаблон презентации ДЕЗ АЭПК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Шаблон презентации ДЕЗ АЭПК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Шаблон презентации ДЕЗ АЭПК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Шаблон презентации ДЕЗ АЭПК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Шаблон презентации ДЕЗ АЭПК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Шаблон презентации ДЕЗ АЭПК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Шаблон презентации ДЕЗ АЭПК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Шаблон презентации ДЕЗ АЭПК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Шаблон презентации ДЕЗ АЭПК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Шаблон презентации ДЕЗ АЭПК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_Шаблон презентации ДЕЗ АЭПК</Template>
  <TotalTime>2688</TotalTime>
  <Words>736</Words>
  <Application>Microsoft Office PowerPoint</Application>
  <PresentationFormat>Экран (4:3)</PresentationFormat>
  <Paragraphs>150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_Шаблон презентации ДЕЗ АЭПК</vt:lpstr>
      <vt:lpstr>Аспекты работы ДЕЗ при размещении и исполнении заказа на оборудование ДЦИ.  Изменение организационно-правовой формы ДЕЗ</vt:lpstr>
      <vt:lpstr>Аспекты закупки оборудования ДЦИ по существующей схеме</vt:lpstr>
      <vt:lpstr>Проблемные вопросы</vt:lpstr>
      <vt:lpstr>Изменение схемы закупок оборудования ДЦИ, создание ОАО «ДЕЗ»</vt:lpstr>
      <vt:lpstr>Изменение схемы закупок ДЦИ</vt:lpstr>
      <vt:lpstr>Создание бизнес единицы ОАО «ДЕЗ»</vt:lpstr>
      <vt:lpstr>Синергетические эффекты от создания бизнес единицы</vt:lpstr>
      <vt:lpstr>Слайд 8</vt:lpstr>
      <vt:lpstr>Слайд 9</vt:lpstr>
      <vt:lpstr>Слайд 10</vt:lpstr>
      <vt:lpstr>Слайд 11</vt:lpstr>
      <vt:lpstr>Слайд 12</vt:lpstr>
    </vt:vector>
  </TitlesOfParts>
  <Company>АЭП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Новая бизнес-единица по закупкам основного оборудования АЭС </dc:title>
  <dc:creator>meshcheryakov-ai</dc:creator>
  <cp:lastModifiedBy>gorelihin-ss</cp:lastModifiedBy>
  <cp:revision>140</cp:revision>
  <dcterms:created xsi:type="dcterms:W3CDTF">2009-01-23T14:57:57Z</dcterms:created>
  <dcterms:modified xsi:type="dcterms:W3CDTF">2009-11-25T07:36:24Z</dcterms:modified>
</cp:coreProperties>
</file>