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9" r:id="rId7"/>
    <p:sldId id="263" r:id="rId8"/>
    <p:sldId id="265" r:id="rId9"/>
    <p:sldId id="266" r:id="rId10"/>
    <p:sldId id="261" r:id="rId11"/>
    <p:sldId id="268" r:id="rId12"/>
    <p:sldId id="270" r:id="rId13"/>
    <p:sldId id="272" r:id="rId14"/>
    <p:sldId id="271" r:id="rId15"/>
    <p:sldId id="273" r:id="rId16"/>
    <p:sldId id="274" r:id="rId17"/>
    <p:sldId id="275" r:id="rId18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ramenkov\Local%20Settings\Temporary%20Internet%20Files\Content.Outlook\B22DKU92\&#1053;&#1072;&#1088;&#1091;&#1096;&#1077;&#1085;&#1080;&#1103;%20&#1101;&#1085;&#1077;&#1088;&#1075;&#1086;&#1072;&#1090;&#1086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lovidov\&#1056;&#1072;&#1073;&#1086;&#1095;&#1080;&#1081;%20&#1089;&#1090;&#1086;&#1083;\&#1052;&#1080;&#1083;&#1086;&#1074;&#1080;&#1076;&#1086;&#1074;\&#1069;&#1085;&#1077;&#1088;&#1075;&#1086;&#1072;&#1090;&#1086;&#1084;\&#1055;&#1088;&#1077;&#1079;&#1077;&#1085;&#1090;&#1072;&#1094;&#1080;&#1103;_&#1086;&#1082;&#1090;&#1103;&#1073;&#1088;&#1100;\&#1055;&#1086;&#1076;&#1082;&#1083;&#1102;&#1095;&#1077;&#1085;&#1080;&#1077;%20&#1087;&#1086;%20&#1072;&#1082;&#1094;&#1080;&#1080;\&#1057;&#1074;&#1086;&#1076;&#1085;&#1072;&#110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50"/>
      <c:rotY val="154"/>
      <c:depthPercent val="150"/>
      <c:perspective val="30"/>
    </c:view3D>
    <c:plotArea>
      <c:layout>
        <c:manualLayout>
          <c:layoutTarget val="inner"/>
          <c:xMode val="edge"/>
          <c:yMode val="edge"/>
          <c:x val="0.123984383375003"/>
          <c:y val="4.9972762838607521E-2"/>
          <c:w val="0.79770536588064767"/>
          <c:h val="0.777400287228247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20650" h="107950"/>
            </a:sp3d>
          </c:spPr>
          <c:explosion val="5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9"/>
          </c:dPt>
          <c:dPt>
            <c:idx val="4"/>
            <c:explosion val="13"/>
          </c:dPt>
          <c:dLbls>
            <c:dLbl>
              <c:idx val="0"/>
              <c:layout>
                <c:manualLayout>
                  <c:x val="0.13669761635526784"/>
                  <c:y val="-0.22766245728717888"/>
                </c:manualLayout>
              </c:layout>
              <c:showPercent val="1"/>
            </c:dLbl>
            <c:dLbl>
              <c:idx val="1"/>
              <c:layout>
                <c:manualLayout>
                  <c:x val="-7.0267896354852914E-3"/>
                  <c:y val="-3.0188679245283009E-2"/>
                </c:manualLayout>
              </c:layout>
              <c:dLblPos val="ctr"/>
              <c:showPercent val="1"/>
            </c:dLbl>
            <c:dLbl>
              <c:idx val="2"/>
              <c:layout>
                <c:manualLayout>
                  <c:x val="-0.15674208708101245"/>
                  <c:y val="1.5959193780022782E-2"/>
                </c:manualLayout>
              </c:layout>
              <c:showPercent val="1"/>
            </c:dLbl>
            <c:dLbl>
              <c:idx val="3"/>
              <c:layout>
                <c:manualLayout>
                  <c:x val="-6.5517482251477507E-2"/>
                  <c:y val="-0.12718347942356262"/>
                </c:manualLayout>
              </c:layout>
              <c:showPercent val="1"/>
            </c:dLbl>
            <c:dLbl>
              <c:idx val="4"/>
              <c:layout>
                <c:manualLayout>
                  <c:x val="-4.8102109765923509E-2"/>
                  <c:y val="-0.14424067746248717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Лист1!$C$4:$C$8</c:f>
              <c:strCache>
                <c:ptCount val="5"/>
                <c:pt idx="0">
                  <c:v>Нерационально малые сроки принятия предложений</c:v>
                </c:pt>
                <c:pt idx="1">
                  <c:v>Неправильно указано количество МТР</c:v>
                </c:pt>
                <c:pt idx="2">
                  <c:v>В извещении отсутствуют данные об условиях поставки, оплаты</c:v>
                </c:pt>
                <c:pt idx="3">
                  <c:v>Неправильно выбраны рубрики классификатора</c:v>
                </c:pt>
                <c:pt idx="4">
                  <c:v>Нарушения в документации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12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CatName val="1"/>
          <c:showPercent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50"/>
      <c:rotY val="18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190500"/>
            </a:sp3d>
          </c:spPr>
          <c:explosion val="11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190500"/>
              </a:sp3d>
            </c:spPr>
          </c:dPt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190500"/>
              </a:sp3d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Percent val="1"/>
            <c:showLeaderLines val="1"/>
          </c:dLbls>
          <c:val>
            <c:numRef>
              <c:f>Лист1!$B$1:$B$2</c:f>
              <c:numCache>
                <c:formatCode>General</c:formatCode>
                <c:ptCount val="2"/>
                <c:pt idx="0">
                  <c:v>92</c:v>
                </c:pt>
                <c:pt idx="1">
                  <c:v>33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view3D>
      <c:rotX val="70"/>
      <c:perspective val="30"/>
    </c:view3D>
    <c:plotArea>
      <c:layout>
        <c:manualLayout>
          <c:layoutTarget val="inner"/>
          <c:xMode val="edge"/>
          <c:yMode val="edge"/>
          <c:x val="0.15664816454754313"/>
          <c:y val="0.20725115837777044"/>
          <c:w val="0.65738515498410421"/>
          <c:h val="0.62787945324550687"/>
        </c:manualLayout>
      </c:layout>
      <c:pie3DChart>
        <c:varyColors val="1"/>
        <c:ser>
          <c:idx val="0"/>
          <c:order val="0"/>
          <c:dPt>
            <c:idx val="0"/>
            <c:explosion val="6"/>
          </c:dPt>
          <c:dPt>
            <c:idx val="1"/>
            <c:explosion val="13"/>
          </c:dPt>
          <c:dPt>
            <c:idx val="2"/>
            <c:explosion val="12"/>
          </c:dPt>
          <c:dLbls>
            <c:dLbl>
              <c:idx val="1"/>
              <c:layout>
                <c:manualLayout>
                  <c:x val="5.4931346629969749E-2"/>
                  <c:y val="3.0769218344753411E-2"/>
                </c:manualLayout>
              </c:layout>
              <c:dLblPos val="ctr"/>
              <c:showPercent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Лист3!$E$49:$E$52</c:f>
              <c:strCache>
                <c:ptCount val="4"/>
                <c:pt idx="0">
                  <c:v>ООО "ТД ЕПК"</c:v>
                </c:pt>
                <c:pt idx="1">
                  <c:v>ООО "ОПК С-З"</c:v>
                </c:pt>
                <c:pt idx="2">
                  <c:v>Прочие производители</c:v>
                </c:pt>
                <c:pt idx="3">
                  <c:v>Прочие организации</c:v>
                </c:pt>
              </c:strCache>
            </c:strRef>
          </c:cat>
          <c:val>
            <c:numRef>
              <c:f>Лист3!$F$49:$F$52</c:f>
              <c:numCache>
                <c:formatCode>_-* #,##0.00"р."_-;\-* #,##0.00"р."_-;_-* "-"??"р."_-;_-@_-</c:formatCode>
                <c:ptCount val="4"/>
                <c:pt idx="0">
                  <c:v>4980229.88</c:v>
                </c:pt>
                <c:pt idx="1">
                  <c:v>999989.42</c:v>
                </c:pt>
                <c:pt idx="2">
                  <c:v>5808608.7800000003</c:v>
                </c:pt>
                <c:pt idx="3">
                  <c:v>7211028.96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noFill/>
    <a:ln w="1905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0.03571</cdr:x>
      <cdr:y>0.45</cdr:y>
    </cdr:from>
    <cdr:to>
      <cdr:x>0.2807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410" y="1350178"/>
          <a:ext cx="997598" cy="650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r"/>
          <a:r>
            <a:rPr lang="ru-RU" sz="1200" dirty="0" smtClean="0">
              <a:latin typeface="Tahoma" pitchFamily="34" charset="0"/>
              <a:cs typeface="Tahoma" pitchFamily="34" charset="0"/>
            </a:rPr>
            <a:t>Прочие </a:t>
          </a:r>
        </a:p>
        <a:p xmlns:a="http://schemas.openxmlformats.org/drawingml/2006/main">
          <a:pPr algn="r"/>
          <a:r>
            <a:rPr lang="ru-RU" sz="1200" dirty="0" smtClean="0">
              <a:latin typeface="Tahoma" pitchFamily="34" charset="0"/>
              <a:cs typeface="Tahoma" pitchFamily="34" charset="0"/>
            </a:rPr>
            <a:t>организации</a:t>
          </a:r>
        </a:p>
        <a:p xmlns:a="http://schemas.openxmlformats.org/drawingml/2006/main">
          <a:r>
            <a:rPr lang="ru-RU" sz="1200" dirty="0" smtClean="0">
              <a:latin typeface="Tahoma" pitchFamily="34" charset="0"/>
              <a:cs typeface="Tahoma" pitchFamily="34" charset="0"/>
            </a:rPr>
            <a:t>7,2 млн.р.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0.67242</cdr:x>
      <cdr:y>0.23572</cdr:y>
    </cdr:from>
    <cdr:to>
      <cdr:x>0.86905</cdr:x>
      <cdr:y>0.60495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86082" y="785818"/>
          <a:ext cx="814713" cy="1230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ru-RU" sz="1200" dirty="0" smtClean="0">
              <a:latin typeface="Tahoma" pitchFamily="34" charset="0"/>
              <a:cs typeface="Tahoma" pitchFamily="34" charset="0"/>
            </a:rPr>
            <a:t>ООО «ЕПК»</a:t>
          </a:r>
        </a:p>
        <a:p xmlns:a="http://schemas.openxmlformats.org/drawingml/2006/main">
          <a:pPr algn="l"/>
          <a:r>
            <a:rPr lang="ru-RU" sz="1200" dirty="0" smtClean="0">
              <a:latin typeface="Tahoma" pitchFamily="34" charset="0"/>
              <a:cs typeface="Tahoma" pitchFamily="34" charset="0"/>
            </a:rPr>
            <a:t>5 млн.р.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0.70175</cdr:x>
      <cdr:y>0.54762</cdr:y>
    </cdr:from>
    <cdr:to>
      <cdr:x>0.98246</cdr:x>
      <cdr:y>0.7619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57520" y="1643074"/>
          <a:ext cx="114300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ru-RU" sz="1200" dirty="0" smtClean="0">
              <a:latin typeface="Tahoma" pitchFamily="34" charset="0"/>
              <a:cs typeface="Tahoma" pitchFamily="34" charset="0"/>
            </a:rPr>
            <a:t>ООО «ОПК СЗ»</a:t>
          </a:r>
        </a:p>
        <a:p xmlns:a="http://schemas.openxmlformats.org/drawingml/2006/main">
          <a:pPr algn="l"/>
          <a:r>
            <a:rPr lang="ru-RU" sz="1200" dirty="0" smtClean="0">
              <a:latin typeface="Tahoma" pitchFamily="34" charset="0"/>
              <a:cs typeface="Tahoma" pitchFamily="34" charset="0"/>
            </a:rPr>
            <a:t>1 млн.р.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0.65518</cdr:x>
      <cdr:y>0.77143</cdr:y>
    </cdr:from>
    <cdr:to>
      <cdr:x>0.85181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14644" y="2571768"/>
          <a:ext cx="814714" cy="76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Tahoma" pitchFamily="34" charset="0"/>
              <a:cs typeface="Tahoma" pitchFamily="34" charset="0"/>
            </a:rPr>
            <a:t>Производители</a:t>
          </a:r>
        </a:p>
        <a:p xmlns:a="http://schemas.openxmlformats.org/drawingml/2006/main">
          <a:r>
            <a:rPr lang="ru-RU" sz="1200" dirty="0" smtClean="0">
              <a:latin typeface="Tahoma" pitchFamily="34" charset="0"/>
              <a:cs typeface="Tahoma" pitchFamily="34" charset="0"/>
            </a:rPr>
            <a:t>спец.подшипников</a:t>
          </a:r>
        </a:p>
        <a:p xmlns:a="http://schemas.openxmlformats.org/drawingml/2006/main">
          <a:r>
            <a:rPr lang="ru-RU" sz="1200" dirty="0" smtClean="0">
              <a:latin typeface="Tahoma" pitchFamily="34" charset="0"/>
              <a:cs typeface="Tahoma" pitchFamily="34" charset="0"/>
            </a:rPr>
            <a:t>6 млн.р.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E567-715D-4ECE-9BD0-6D3F4DE1D02D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9D15-EE04-4478-9616-55C34C399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gif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00562" y="1071546"/>
            <a:ext cx="4286280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643438" y="2104148"/>
            <a:ext cx="3571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marR="0" lvl="0" indent="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dirty="0">
                <a:solidFill>
                  <a:srgbClr val="00B00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08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онкурс;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08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92075" marR="0" lvl="0" indent="174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08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92075" indent="174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0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Электронная цифровая подпись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08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92075" marR="0" lvl="0" indent="174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600" dirty="0" smtClean="0">
              <a:solidFill>
                <a:srgbClr val="00B008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92075" marR="0" lvl="0" indent="174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08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Запрос предложений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онижающий аукцион в электронной форме;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апрос ценовых котировок;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Единый отраслевой классификатор МТР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3786214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1" descr="logo_rosatom.gif"/>
          <p:cNvPicPr>
            <a:picLocks noChangeAspect="1"/>
          </p:cNvPicPr>
          <p:nvPr/>
        </p:nvPicPr>
        <p:blipFill>
          <a:blip r:embed="rId2" cstate="print"/>
          <a:srcRect l="11111" r="11111" b="16666"/>
          <a:stretch>
            <a:fillRect/>
          </a:stretch>
        </p:blipFill>
        <p:spPr bwMode="auto">
          <a:xfrm>
            <a:off x="571472" y="1142989"/>
            <a:ext cx="1000132" cy="107156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43042" y="1142984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5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Единый отраслевой стандарт закупок </a:t>
            </a:r>
            <a:r>
              <a:rPr lang="ru-RU" sz="17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Госкорпорации</a:t>
            </a:r>
            <a:r>
              <a:rPr lang="ru-RU" sz="175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«</a:t>
            </a:r>
            <a:r>
              <a:rPr lang="ru-RU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Росатом»</a:t>
            </a:r>
            <a:endParaRPr lang="ru-RU" sz="175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357430"/>
            <a:ext cx="35719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онкурс;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онижающий аукцион в электронной форме;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апрос ценовых котировок;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Запрос предложений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Электронная цифровая подпись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Единый отраслевой классификатор МТР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15" descr="Логотип без полей на бел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28575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7752" y="1806254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08"/>
                </a:solidFill>
                <a:latin typeface="Tahoma" pitchFamily="34" charset="0"/>
                <a:cs typeface="Tahoma" pitchFamily="34" charset="0"/>
              </a:rPr>
              <a:t>Реализованный функционал:</a:t>
            </a:r>
            <a:endParaRPr lang="ru-RU" dirty="0">
              <a:solidFill>
                <a:srgbClr val="00B0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3449328"/>
            <a:ext cx="4143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Функционал, адаптирующийся к ЕОС:</a:t>
            </a:r>
            <a:endParaRPr lang="ru-RU" sz="17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71472" y="-24"/>
            <a:ext cx="82153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0" rIns="450000" anchor="ctr"/>
          <a:lstStyle/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Адаптация функционала ЭТП к требованиям ЕОС, реализация отдельных требования ЕОС на практике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Picture 2" descr="C:\Documents and Settings\abramenkov\Рабочий стол\для СИЗ\Basic_set_Png\tick_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4" y="2000240"/>
            <a:ext cx="395286" cy="428628"/>
          </a:xfrm>
          <a:prstGeom prst="rect">
            <a:avLst/>
          </a:prstGeom>
          <a:noFill/>
        </p:spPr>
      </p:pic>
      <p:pic>
        <p:nvPicPr>
          <p:cNvPr id="21" name="Picture 2" descr="C:\Documents and Settings\abramenkov\Рабочий стол\для СИЗ\Basic_set_Png\tick_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4" y="2500306"/>
            <a:ext cx="395286" cy="428628"/>
          </a:xfrm>
          <a:prstGeom prst="rect">
            <a:avLst/>
          </a:prstGeom>
          <a:noFill/>
        </p:spPr>
      </p:pic>
      <p:pic>
        <p:nvPicPr>
          <p:cNvPr id="22" name="Picture 2" descr="C:\Documents and Settings\abramenkov\Рабочий стол\для СИЗ\Basic_set_Png\tick_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4" y="3000372"/>
            <a:ext cx="395286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428736"/>
            <a:ext cx="84296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Согласно распоряжению ГК «Росатом» до 1 ноября 2009 года все филиалы Концерна должны перейти на единый отраслевой торговый стандарт.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Благодаря проведению модельных электронных торгов 9 из 10 АЭС имеют опыт работы на ЭТП, что позволяет беспрепятственно и мягко перейти на нормы Единого Отраслевого Стандарта, используя действующий и привычный для филиалов функционал .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571472" y="-24"/>
            <a:ext cx="82153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0" rIns="450000" anchor="ctr"/>
          <a:lstStyle/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Внедрение единого отраслевого стандарта ОАО «Корпорация </a:t>
            </a:r>
            <a:r>
              <a:rPr lang="ru-RU" sz="200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Энергоатом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29509"/>
            <a:ext cx="1157289" cy="1227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5" name="Text Box 50"/>
          <p:cNvSpPr txBox="1">
            <a:spLocks noChangeArrowheads="1"/>
          </p:cNvSpPr>
          <p:nvPr/>
        </p:nvSpPr>
        <p:spPr bwMode="auto">
          <a:xfrm>
            <a:off x="571472" y="0"/>
            <a:ext cx="82153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0" rIns="450000" anchor="ctr"/>
          <a:lstStyle/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Опыт проведения электронных торгов предприятиями атомной отрасли в МТС «Фабрикант» 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7" name="Прямоугольник 12"/>
          <p:cNvSpPr>
            <a:spLocks noChangeArrowheads="1"/>
          </p:cNvSpPr>
          <p:nvPr/>
        </p:nvSpPr>
        <p:spPr bwMode="auto">
          <a:xfrm>
            <a:off x="1428728" y="928670"/>
            <a:ext cx="7286676" cy="15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Внедрение Межотраслевой Торговой Системы «Фабрикант» в торгово-закупочную деятельность 6 атомных станций началось 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декабре 2008 года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мае 2009 года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был подписан приказ о перенесении опыта электронных торгов на все 10 атомных станций.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8" name="Прямоугольник 13"/>
          <p:cNvSpPr>
            <a:spLocks noChangeArrowheads="1"/>
          </p:cNvSpPr>
          <p:nvPr/>
        </p:nvSpPr>
        <p:spPr bwMode="auto">
          <a:xfrm>
            <a:off x="428596" y="2662820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За первые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одиннадцать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месяцев работы было проведено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1350</a:t>
            </a:r>
            <a:r>
              <a:rPr lang="ru-RU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торгов на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870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Использование МТС «Фабрикант» позволило: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9" name="Прямоугольник 14"/>
          <p:cNvSpPr>
            <a:spLocks noChangeArrowheads="1"/>
          </p:cNvSpPr>
          <p:nvPr/>
        </p:nvSpPr>
        <p:spPr bwMode="auto">
          <a:xfrm>
            <a:off x="500034" y="3643314"/>
            <a:ext cx="828678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снизить стоимость закупаемых материально-технические ресурсов по сравнению с начальными ценами торгов в среднем на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14 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%;</a:t>
            </a:r>
          </a:p>
          <a:p>
            <a:pPr indent="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осуществлять всесторонний анализ, мониторинг и контроль закупок, обоснованности выбора поставщиков и ценообразования;</a:t>
            </a:r>
          </a:p>
          <a:p>
            <a:pPr indent="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унифицировать процесс закупок в филиалах Концерна;</a:t>
            </a:r>
          </a:p>
          <a:p>
            <a:pPr indent="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начать создание единой базы по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закупкам.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00166" y="2071678"/>
          <a:ext cx="5614985" cy="323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60324"/>
            <a:ext cx="7786742" cy="7254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Итоги акции проведенной ООО «Фабрикант.ру» для привлечения производителей продукции в систему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85720" y="2290227"/>
            <a:ext cx="2643206" cy="1138773"/>
            <a:chOff x="500034" y="1214422"/>
            <a:chExt cx="2643206" cy="1138773"/>
          </a:xfrm>
        </p:grpSpPr>
        <p:sp>
          <p:nvSpPr>
            <p:cNvPr id="7" name="TextBox 6"/>
            <p:cNvSpPr txBox="1"/>
            <p:nvPr/>
          </p:nvSpPr>
          <p:spPr>
            <a:xfrm>
              <a:off x="500034" y="1214422"/>
              <a:ext cx="264320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latin typeface="Tahoma" pitchFamily="34" charset="0"/>
                  <a:cs typeface="Tahoma" pitchFamily="34" charset="0"/>
                </a:rPr>
                <a:t>        Производители, привлеченные прочими организаторами торгов</a:t>
              </a:r>
            </a:p>
            <a:p>
              <a:pPr algn="just"/>
              <a:r>
                <a:rPr lang="ru-RU" sz="2000" b="1" dirty="0" smtClean="0">
                  <a:latin typeface="Tahoma" pitchFamily="34" charset="0"/>
                  <a:cs typeface="Tahoma" pitchFamily="34" charset="0"/>
                </a:rPr>
                <a:t>92 </a:t>
              </a:r>
              <a:endParaRPr lang="ru-RU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Пирог 7"/>
            <p:cNvSpPr/>
            <p:nvPr/>
          </p:nvSpPr>
          <p:spPr>
            <a:xfrm>
              <a:off x="642910" y="1285860"/>
              <a:ext cx="214314" cy="214314"/>
            </a:xfrm>
            <a:prstGeom prst="pi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6000760" y="4071942"/>
            <a:ext cx="3214710" cy="1138773"/>
            <a:chOff x="6000760" y="3143248"/>
            <a:chExt cx="3214710" cy="1138773"/>
          </a:xfrm>
        </p:grpSpPr>
        <p:sp>
          <p:nvSpPr>
            <p:cNvPr id="9" name="TextBox 8"/>
            <p:cNvSpPr txBox="1"/>
            <p:nvPr/>
          </p:nvSpPr>
          <p:spPr>
            <a:xfrm>
              <a:off x="6000760" y="3143248"/>
              <a:ext cx="32147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latin typeface="Tahoma" pitchFamily="34" charset="0"/>
                  <a:cs typeface="Tahoma" pitchFamily="34" charset="0"/>
                </a:rPr>
                <a:t>      Производители, привлеченные                              ОАО «Концерн Энергоатом»</a:t>
              </a:r>
            </a:p>
            <a:p>
              <a:pPr algn="just"/>
              <a:r>
                <a:rPr lang="ru-RU" sz="16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smtClean="0">
                  <a:latin typeface="Tahoma" pitchFamily="34" charset="0"/>
                  <a:cs typeface="Tahoma" pitchFamily="34" charset="0"/>
                </a:rPr>
                <a:t>33</a:t>
              </a:r>
              <a:endParaRPr lang="ru-RU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Пирог 9"/>
            <p:cNvSpPr/>
            <p:nvPr/>
          </p:nvSpPr>
          <p:spPr>
            <a:xfrm>
              <a:off x="6143636" y="3214686"/>
              <a:ext cx="214314" cy="214314"/>
            </a:xfrm>
            <a:prstGeom prst="pi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0034" y="92867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С 1.09.2009 по 30.09.2009 ООО «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Фабрикант.ру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 проведена акция по привлечению заводов изготовителей МТР (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бесплатная регистрация и участие в торгах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535782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Всего в МТС «Фабрикант» 5296 участников, из них по акции зарегистрировалось 125 участников – изготовителей МТР.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785794"/>
            <a:ext cx="4214842" cy="3933853"/>
            <a:chOff x="571910" y="858307"/>
            <a:chExt cx="4240662" cy="3874654"/>
          </a:xfrm>
        </p:grpSpPr>
        <p:pic>
          <p:nvPicPr>
            <p:cNvPr id="4" name="Рисунок 3" descr="Безымянный-3.png"/>
            <p:cNvPicPr>
              <a:picLocks noChangeAspect="1"/>
            </p:cNvPicPr>
            <p:nvPr/>
          </p:nvPicPr>
          <p:blipFill>
            <a:blip r:embed="rId2" cstate="print"/>
            <a:srcRect t="-7297"/>
            <a:stretch>
              <a:fillRect/>
            </a:stretch>
          </p:blipFill>
          <p:spPr>
            <a:xfrm>
              <a:off x="571910" y="858307"/>
              <a:ext cx="4240662" cy="387465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6" name="TextBox 5"/>
            <p:cNvSpPr txBox="1"/>
            <p:nvPr/>
          </p:nvSpPr>
          <p:spPr>
            <a:xfrm>
              <a:off x="1571604" y="858307"/>
              <a:ext cx="2068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Рынок закупок АЭС</a:t>
              </a:r>
              <a:endParaRPr lang="ru-RU" dirty="0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357158" y="4857760"/>
            <a:ext cx="4500594" cy="121444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3071810"/>
            <a:ext cx="4000528" cy="3000396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/>
          <p:cNvGrpSpPr/>
          <p:nvPr/>
        </p:nvGrpSpPr>
        <p:grpSpPr>
          <a:xfrm>
            <a:off x="4857752" y="3071810"/>
            <a:ext cx="4071966" cy="3000396"/>
            <a:chOff x="5075961" y="3286124"/>
            <a:chExt cx="4143372" cy="3182223"/>
          </a:xfrm>
          <a:noFill/>
        </p:grpSpPr>
        <p:graphicFrame>
          <p:nvGraphicFramePr>
            <p:cNvPr id="5" name="Диаграмма 4"/>
            <p:cNvGraphicFramePr/>
            <p:nvPr/>
          </p:nvGraphicFramePr>
          <p:xfrm>
            <a:off x="5075961" y="3286124"/>
            <a:ext cx="4143372" cy="3182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211013" y="3357562"/>
              <a:ext cx="3857652" cy="6854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ahoma" pitchFamily="34" charset="0"/>
                  <a:cs typeface="Tahoma" pitchFamily="34" charset="0"/>
                </a:rPr>
                <a:t>Рынок закупок подшипников в МТС «Фабрикант»</a:t>
              </a:r>
              <a:endParaRPr lang="ru-RU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57752" y="1142984"/>
            <a:ext cx="4071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Построению инфраструктуры прямых поставок «Производитель-АЭС» мешает: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Олигополии производителей;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Отсутствие единого информационного пространства;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929198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Привлечение  к участию в  торгах  МТС «Фабрикант» крупных производителей («ЕПК», «ОПК»), привело к тому, что более 60% подшипников поставляют производители.  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928662" y="142852"/>
            <a:ext cx="8072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257193"/>
                </a:solidFill>
                <a:latin typeface="Tahoma" pitchFamily="34" charset="0"/>
                <a:cs typeface="Tahoma" pitchFamily="34" charset="0"/>
              </a:rPr>
              <a:t>Проблематика: Привлечение производителей МТР</a:t>
            </a:r>
            <a:endParaRPr lang="ru-RU" sz="2000" dirty="0">
              <a:solidFill>
                <a:srgbClr val="257193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7158" y="785794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821635" y="1893083"/>
            <a:ext cx="22153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4786314" y="3000372"/>
            <a:ext cx="4143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894133" y="3893347"/>
            <a:ext cx="17851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1643900" y="2786058"/>
            <a:ext cx="400132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7158" y="4786322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857752" y="307181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430314" y="4572008"/>
            <a:ext cx="299960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357158" y="6072206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-320709" y="5392751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7158" y="4857760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964777" y="3964785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250825" y="785794"/>
            <a:ext cx="4235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Динамика цен на МТР серная кислота</a:t>
            </a: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179388" y="4852112"/>
            <a:ext cx="8713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Общее снижение цен в процессе проведения торгов достигнуто за счет перехода покупателей от локальных рынков с устоявшимися  пулом поставщиков и завышенными ценами к «Совершенному рынку» с едиными условиями реализации одинаковых товаров, где главным конкурентным преимуществом является цена.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857224" y="171370"/>
            <a:ext cx="8535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Снижение цены за счет перехода</a:t>
            </a:r>
            <a:r>
              <a:rPr lang="en-US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 «совершенному рынку»</a:t>
            </a:r>
          </a:p>
        </p:txBody>
      </p:sp>
      <p:pic>
        <p:nvPicPr>
          <p:cNvPr id="5125" name="Picture 11" descr="graph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74731"/>
            <a:ext cx="703103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/>
          <p:cNvSpPr txBox="1">
            <a:spLocks noChangeArrowheads="1"/>
          </p:cNvSpPr>
          <p:nvPr/>
        </p:nvSpPr>
        <p:spPr bwMode="auto">
          <a:xfrm>
            <a:off x="428596" y="4852112"/>
            <a:ext cx="8286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Снижение цены в процедуре по приобретению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Этаноламина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достигнуто, благодаря открытости МТС «Фабрикант» и постоянному ведению документации с возможностью обеспечения мгновенного доступа к информации о проведенных торгах.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857224" y="-24"/>
            <a:ext cx="7929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Снижение цены  за счет перехода на электронные торги 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примере процедуры по приобретению </a:t>
            </a:r>
            <a:r>
              <a:rPr lang="ru-RU" sz="2000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Этаноламина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12" descr="graph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1214422"/>
            <a:ext cx="69119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3357562"/>
            <a:ext cx="164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Предложение организации 1, полученное вне МТС «Фабрикант»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2357430"/>
            <a:ext cx="164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Предложение организации 1, полученное в МТС «Фабрикант»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857496"/>
            <a:ext cx="164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Предложение организации 2, полученное в МТС «Фабрикант»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1500188" y="2214563"/>
            <a:ext cx="6272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ahoma" pitchFamily="34" charset="0"/>
                <a:cs typeface="Tahoma" pitchFamily="34" charset="0"/>
              </a:rPr>
              <a:t>Благодарим за внимание!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57500" y="4071938"/>
            <a:ext cx="59293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1338" algn="r" defTabSz="185738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Россия, 123242, Москва, </a:t>
            </a:r>
          </a:p>
          <a:p>
            <a:pPr marL="541338" algn="r" defTabSz="185738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	ул. Дружинниковская, д.30,стр.1</a:t>
            </a:r>
          </a:p>
          <a:p>
            <a:pPr marL="541338" algn="r" defTabSz="185738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	Телефон / факс: +7 (495) 514-02-04;</a:t>
            </a:r>
          </a:p>
          <a:p>
            <a:pPr marL="541338" algn="r" defTabSz="185738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	Электронная почта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1400" u="sng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info@fabrikant.ru</a:t>
            </a:r>
            <a:endParaRPr lang="ru-RU" sz="14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endParaRPr lang="ru-RU" sz="14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9"/>
          <p:cNvSpPr>
            <a:spLocks noChangeArrowheads="1"/>
          </p:cNvSpPr>
          <p:nvPr/>
        </p:nvSpPr>
        <p:spPr bwMode="auto">
          <a:xfrm>
            <a:off x="214312" y="0"/>
            <a:ext cx="8929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«Фабрикант» — Межотраслевая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Торговая Система</a:t>
            </a:r>
          </a:p>
        </p:txBody>
      </p:sp>
      <p:sp>
        <p:nvSpPr>
          <p:cNvPr id="3075" name="Прямоугольник 9"/>
          <p:cNvSpPr>
            <a:spLocks noChangeArrowheads="1"/>
          </p:cNvSpPr>
          <p:nvPr/>
        </p:nvSpPr>
        <p:spPr bwMode="auto">
          <a:xfrm>
            <a:off x="214282" y="1714488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ahoma" pitchFamily="34" charset="0"/>
                <a:cs typeface="Tahoma" pitchFamily="34" charset="0"/>
              </a:rPr>
              <a:t>Предназначена для проведения электронных торговых процедур (торгов) по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2000" b="1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Государственным и муниципальным закупкам;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Корпоративным закупкам предприятий и организаций;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Реализации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имущества предприятий-должников в рамках процедур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банкротства;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ru-RU" sz="20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Реализации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конфискованного, арестованного имущества и высвобождаемого государственного имущества.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857224" y="-24"/>
            <a:ext cx="8286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Крупнейшие компании и организации, работающие в МТС «Фабрикант»: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2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413" y="857249"/>
            <a:ext cx="1357312" cy="101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28" name="Text Box 13"/>
          <p:cNvSpPr txBox="1">
            <a:spLocks noChangeArrowheads="1"/>
          </p:cNvSpPr>
          <p:nvPr/>
        </p:nvSpPr>
        <p:spPr bwMode="auto">
          <a:xfrm>
            <a:off x="214313" y="3357562"/>
            <a:ext cx="136842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«Росатом»</a:t>
            </a:r>
          </a:p>
        </p:txBody>
      </p:sp>
      <p:pic>
        <p:nvPicPr>
          <p:cNvPr id="13329" name="Picture 39" descr="Пенсионный Фонд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413" y="1001695"/>
            <a:ext cx="78263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 Box 14"/>
          <p:cNvSpPr txBox="1">
            <a:spLocks noChangeArrowheads="1"/>
          </p:cNvSpPr>
          <p:nvPr/>
        </p:nvSpPr>
        <p:spPr bwMode="auto">
          <a:xfrm>
            <a:off x="2054249" y="1928802"/>
            <a:ext cx="1150934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Пенсионный Фонд РФ</a:t>
            </a:r>
          </a:p>
        </p:txBody>
      </p:sp>
      <p:sp>
        <p:nvSpPr>
          <p:cNvPr id="13331" name="Text Box 14"/>
          <p:cNvSpPr txBox="1">
            <a:spLocks noChangeArrowheads="1"/>
          </p:cNvSpPr>
          <p:nvPr/>
        </p:nvSpPr>
        <p:spPr bwMode="auto">
          <a:xfrm>
            <a:off x="250856" y="1928802"/>
            <a:ext cx="129698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Федеральная Налоговая служба</a:t>
            </a:r>
          </a:p>
        </p:txBody>
      </p:sp>
      <p:pic>
        <p:nvPicPr>
          <p:cNvPr id="13332" name="Picture 44" descr="Администрация Костром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30257"/>
            <a:ext cx="107473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Text Box 14"/>
          <p:cNvSpPr txBox="1">
            <a:spLocks noChangeArrowheads="1"/>
          </p:cNvSpPr>
          <p:nvPr/>
        </p:nvSpPr>
        <p:spPr bwMode="auto">
          <a:xfrm>
            <a:off x="7285028" y="1928802"/>
            <a:ext cx="1660519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Администрация Костромской Области</a:t>
            </a:r>
          </a:p>
        </p:txBody>
      </p:sp>
      <p:sp>
        <p:nvSpPr>
          <p:cNvPr id="13334" name="Text Box 13"/>
          <p:cNvSpPr txBox="1">
            <a:spLocks noChangeArrowheads="1"/>
          </p:cNvSpPr>
          <p:nvPr/>
        </p:nvSpPr>
        <p:spPr bwMode="auto">
          <a:xfrm>
            <a:off x="3744914" y="1928802"/>
            <a:ext cx="136842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>
                <a:latin typeface="Tahoma" pitchFamily="34" charset="0"/>
                <a:cs typeface="Tahoma" pitchFamily="34" charset="0"/>
              </a:rPr>
              <a:t>Министерство юстиции РФ</a:t>
            </a:r>
          </a:p>
        </p:txBody>
      </p:sp>
      <p:pic>
        <p:nvPicPr>
          <p:cNvPr id="13335" name="Picture 48" descr="Министерство юстиции Р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864" y="714356"/>
            <a:ext cx="1152521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O:\Абраменков\Логотипы\Элсиб\132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475" y="3571876"/>
            <a:ext cx="1223188" cy="1223188"/>
          </a:xfrm>
          <a:prstGeom prst="rect">
            <a:avLst/>
          </a:prstGeom>
          <a:noFill/>
        </p:spPr>
      </p:pic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4857752" y="5725227"/>
            <a:ext cx="1143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ОАО «ЗМЗ»</a:t>
            </a:r>
          </a:p>
        </p:txBody>
      </p:sp>
      <p:pic>
        <p:nvPicPr>
          <p:cNvPr id="13317" name="Picture 4" descr="C:\Documents and Settings\Yana\Desktop\Валентин\Документы\Презентации\02_Февраль\1012_АСР_семинар\Рисунок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5" y="5148619"/>
            <a:ext cx="571496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5872163" y="5429250"/>
            <a:ext cx="1219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179231"/>
            <a:ext cx="1071570" cy="51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2571736" y="5725227"/>
            <a:ext cx="1785938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ООО «Бийскэнерго»</a:t>
            </a:r>
          </a:p>
        </p:txBody>
      </p:sp>
      <p:pic>
        <p:nvPicPr>
          <p:cNvPr id="13336" name="Picture 5" descr="log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622531"/>
            <a:ext cx="1500198" cy="4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Text Box 6"/>
          <p:cNvSpPr txBox="1">
            <a:spLocks noChangeArrowheads="1"/>
          </p:cNvSpPr>
          <p:nvPr/>
        </p:nvSpPr>
        <p:spPr bwMode="auto">
          <a:xfrm>
            <a:off x="7215180" y="3357562"/>
            <a:ext cx="180021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ОАО «СОЛЛЕРС»</a:t>
            </a:r>
          </a:p>
        </p:txBody>
      </p:sp>
      <p:pic>
        <p:nvPicPr>
          <p:cNvPr id="13339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2432052"/>
            <a:ext cx="1282693" cy="854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40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3501" y="2397127"/>
            <a:ext cx="906458" cy="960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41" name="Text Box 10"/>
          <p:cNvSpPr txBox="1">
            <a:spLocks noChangeArrowheads="1"/>
          </p:cNvSpPr>
          <p:nvPr/>
        </p:nvSpPr>
        <p:spPr bwMode="auto">
          <a:xfrm>
            <a:off x="1928794" y="3357562"/>
            <a:ext cx="1509703" cy="274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ОАО «Концерн </a:t>
            </a:r>
            <a:r>
              <a:rPr lang="ru-RU" sz="1100" b="1" dirty="0" err="1">
                <a:latin typeface="Tahoma" pitchFamily="34" charset="0"/>
                <a:cs typeface="Tahoma" pitchFamily="34" charset="0"/>
              </a:rPr>
              <a:t>Энергоатом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3343" name="Text Box 12"/>
          <p:cNvSpPr txBox="1">
            <a:spLocks noChangeArrowheads="1"/>
          </p:cNvSpPr>
          <p:nvPr/>
        </p:nvSpPr>
        <p:spPr bwMode="auto">
          <a:xfrm>
            <a:off x="3795729" y="3357562"/>
            <a:ext cx="1776403" cy="274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100" b="1" dirty="0">
                <a:latin typeface="Tahoma" pitchFamily="34" charset="0"/>
                <a:cs typeface="Tahoma" pitchFamily="34" charset="0"/>
              </a:rPr>
              <a:t>ОАО «Группа Е4»</a:t>
            </a:r>
          </a:p>
        </p:txBody>
      </p:sp>
      <p:sp>
        <p:nvSpPr>
          <p:cNvPr id="13345" name="Text Box 20"/>
          <p:cNvSpPr txBox="1">
            <a:spLocks noChangeArrowheads="1"/>
          </p:cNvSpPr>
          <p:nvPr/>
        </p:nvSpPr>
        <p:spPr bwMode="auto">
          <a:xfrm>
            <a:off x="5529273" y="3357562"/>
            <a:ext cx="1371592" cy="274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ОАО «УАЗ»</a:t>
            </a:r>
          </a:p>
        </p:txBody>
      </p:sp>
      <p:sp>
        <p:nvSpPr>
          <p:cNvPr id="13346" name="Text Box 21"/>
          <p:cNvSpPr txBox="1">
            <a:spLocks noChangeArrowheads="1"/>
          </p:cNvSpPr>
          <p:nvPr/>
        </p:nvSpPr>
        <p:spPr bwMode="auto">
          <a:xfrm>
            <a:off x="5464974" y="1928802"/>
            <a:ext cx="1500190" cy="428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100" b="1" dirty="0">
                <a:latin typeface="Tahoma" pitchFamily="34" charset="0"/>
                <a:cs typeface="Tahoma" pitchFamily="34" charset="0"/>
              </a:rPr>
              <a:t>Министерство обороны  РФ</a:t>
            </a:r>
          </a:p>
        </p:txBody>
      </p:sp>
      <p:pic>
        <p:nvPicPr>
          <p:cNvPr id="13351" name="Picture 39" descr="C:\Documents and Settings\Yana\Desktop\Валентин\Документы\Презентации\Логотипы\рисунки\УАЗ.wmf"/>
          <p:cNvPicPr>
            <a:picLocks noChangeAspect="1" noChangeArrowheads="1"/>
          </p:cNvPicPr>
          <p:nvPr/>
        </p:nvPicPr>
        <p:blipFill>
          <a:blip r:embed="rId12" cstate="print"/>
          <a:srcRect t="24919" b="25243"/>
          <a:stretch>
            <a:fillRect/>
          </a:stretch>
        </p:blipFill>
        <p:spPr bwMode="auto">
          <a:xfrm>
            <a:off x="5601504" y="2570958"/>
            <a:ext cx="1227130" cy="61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40" descr="gerb-federalnoj-nalogovoj-sluzhby-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25" y="988991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Рисунок 41" descr="logo_rosatom.gif"/>
          <p:cNvPicPr>
            <a:picLocks noChangeAspect="1"/>
          </p:cNvPicPr>
          <p:nvPr/>
        </p:nvPicPr>
        <p:blipFill>
          <a:blip r:embed="rId14" cstate="print"/>
          <a:srcRect b="16666"/>
          <a:stretch>
            <a:fillRect/>
          </a:stretch>
        </p:blipFill>
        <p:spPr bwMode="auto">
          <a:xfrm>
            <a:off x="464344" y="2520157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O:\Абраменков\Логотипы\СибирьЭнерго\781772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1670" y="4039378"/>
            <a:ext cx="1350120" cy="288185"/>
          </a:xfrm>
          <a:prstGeom prst="rect">
            <a:avLst/>
          </a:prstGeom>
          <a:noFill/>
        </p:spPr>
      </p:pic>
      <p:pic>
        <p:nvPicPr>
          <p:cNvPr id="34" name="Picture 10" descr="O:\Абраменков\Логотипы\Дальэнергомонтаж\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076" y="3868774"/>
            <a:ext cx="785786" cy="629392"/>
          </a:xfrm>
          <a:prstGeom prst="rect">
            <a:avLst/>
          </a:prstGeom>
          <a:noFill/>
        </p:spPr>
      </p:pic>
      <p:pic>
        <p:nvPicPr>
          <p:cNvPr id="35" name="Picture 11" descr="O:\Абраменков\Логотипы\Дальмостострой\n1photo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431" y="3857729"/>
            <a:ext cx="857214" cy="651483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-71470" y="4572008"/>
            <a:ext cx="1928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ОАО «</a:t>
            </a:r>
            <a:r>
              <a:rPr lang="ru-RU" sz="1100" b="1" dirty="0" err="1" smtClean="0">
                <a:latin typeface="Tahoma" pitchFamily="34" charset="0"/>
                <a:cs typeface="Tahoma" pitchFamily="34" charset="0"/>
              </a:rPr>
              <a:t>Дальэнергомонтаж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3074" y="4572008"/>
            <a:ext cx="2143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ОАО «</a:t>
            </a:r>
            <a:r>
              <a:rPr lang="ru-RU" sz="1100" b="1" dirty="0" err="1" smtClean="0">
                <a:latin typeface="Tahoma" pitchFamily="34" charset="0"/>
                <a:cs typeface="Tahoma" pitchFamily="34" charset="0"/>
              </a:rPr>
              <a:t>СибирьЭнерго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92" y="4572008"/>
            <a:ext cx="2228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ОАО «</a:t>
            </a:r>
            <a:r>
              <a:rPr lang="ru-RU" sz="1100" b="1" dirty="0" err="1" smtClean="0">
                <a:latin typeface="Tahoma" pitchFamily="34" charset="0"/>
                <a:cs typeface="Tahoma" pitchFamily="34" charset="0"/>
              </a:rPr>
              <a:t>Дальмостострой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" name="Picture 9" descr="O:\Абраменков\Логотипы\Новосибирскэнерго\nske-20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00496" y="3754842"/>
            <a:ext cx="857256" cy="85725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322094" y="457200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ОАО НПО «ЭЛСИБ»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572008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ОАО «</a:t>
            </a:r>
            <a:r>
              <a:rPr lang="ru-RU" sz="1100" b="1" dirty="0" err="1" smtClean="0">
                <a:latin typeface="Tahoma" pitchFamily="34" charset="0"/>
                <a:cs typeface="Tahoma" pitchFamily="34" charset="0"/>
              </a:rPr>
              <a:t>Новосибирскэнерго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857224" y="142852"/>
            <a:ext cx="8286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Статистика Системы «Фабрикант»:</a:t>
            </a:r>
          </a:p>
        </p:txBody>
      </p:sp>
      <p:pic>
        <p:nvPicPr>
          <p:cNvPr id="8" name="Picture 11" descr="D:\static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220788" cy="1219200"/>
          </a:xfrm>
          <a:prstGeom prst="rect">
            <a:avLst/>
          </a:prstGeom>
          <a:noFill/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2293" name="Прямоугольник 9"/>
          <p:cNvSpPr>
            <a:spLocks noChangeArrowheads="1"/>
          </p:cNvSpPr>
          <p:nvPr/>
        </p:nvSpPr>
        <p:spPr bwMode="auto">
          <a:xfrm>
            <a:off x="1714536" y="1142984"/>
            <a:ext cx="721518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По состоянию на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01 декабря 2009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г. в МТС «Фабрикант» зарегистрировано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6275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участников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, общий объем проведенных в Системе электронных торговых процедур (торгов) составил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9845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операции 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на сумму свыше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59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9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млрд. 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85720" y="3429000"/>
            <a:ext cx="8501122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Из них: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3929066"/>
          <a:ext cx="8524890" cy="203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2000264"/>
                <a:gridCol w="2381222"/>
              </a:tblGrid>
              <a:tr h="3571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Раздел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Количество торгов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Объем торгов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Корпоративные  торги предприятий и организаций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7137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51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 млрд.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руб.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имущества предприятий-должников в рамках процедур банкротства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1632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7,5 млрд. руб.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79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Государственные и муниципальные закупки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1076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0,6 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млрд. руб.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9"/>
          <p:cNvSpPr>
            <a:spLocks noChangeArrowheads="1"/>
          </p:cNvSpPr>
          <p:nvPr/>
        </p:nvSpPr>
        <p:spPr bwMode="auto">
          <a:xfrm>
            <a:off x="714374" y="0"/>
            <a:ext cx="7858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>
              <a:tabLst>
                <a:tab pos="180975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Разграничение функционала Оператора ЭТС и Организатора торгов</a:t>
            </a:r>
            <a:endParaRPr lang="ru-RU" sz="2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разграничение функций Фабрикан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785794"/>
            <a:ext cx="8501090" cy="4824943"/>
          </a:xfrm>
          <a:prstGeom prst="rect">
            <a:avLst/>
          </a:prstGeom>
        </p:spPr>
      </p:pic>
      <p:pic>
        <p:nvPicPr>
          <p:cNvPr id="4" name="Рисунок 41" descr="logo_rosatom.gif"/>
          <p:cNvPicPr>
            <a:picLocks noChangeAspect="1"/>
          </p:cNvPicPr>
          <p:nvPr/>
        </p:nvPicPr>
        <p:blipFill>
          <a:blip r:embed="rId3" cstate="print"/>
          <a:srcRect b="16666"/>
          <a:stretch>
            <a:fillRect/>
          </a:stretch>
        </p:blipFill>
        <p:spPr bwMode="auto">
          <a:xfrm>
            <a:off x="357164" y="3000372"/>
            <a:ext cx="1285878" cy="107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8929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§"/>
              <a:tabLst>
                <a:tab pos="361950" algn="l"/>
              </a:tabLst>
            </a:pPr>
            <a:endParaRPr lang="ru-RU" sz="2400" dirty="0" smtClean="0"/>
          </a:p>
          <a:p>
            <a:pPr marL="361950" indent="-180975" algn="just">
              <a:buFont typeface="Wingdings" pitchFamily="2" charset="2"/>
              <a:buChar char="§"/>
              <a:tabLst>
                <a:tab pos="361950" algn="l"/>
              </a:tabLst>
            </a:pPr>
            <a:r>
              <a:rPr lang="ru-RU" sz="2400" dirty="0" smtClean="0"/>
              <a:t>Обнаружить и полностью исключить систематические нарушения и злоупотребления  при формировании извещения процедуры размещения заказа;</a:t>
            </a:r>
          </a:p>
          <a:p>
            <a:pPr marL="361950" indent="-180975" algn="just">
              <a:buFont typeface="Wingdings" pitchFamily="2" charset="2"/>
              <a:buChar char="§"/>
              <a:tabLst>
                <a:tab pos="361950" algn="l"/>
              </a:tabLst>
            </a:pPr>
            <a:endParaRPr lang="ru-RU" sz="2400" dirty="0" smtClean="0"/>
          </a:p>
          <a:p>
            <a:pPr marL="361950" indent="-180975" algn="just">
              <a:buFont typeface="Wingdings" pitchFamily="2" charset="2"/>
              <a:buChar char="§"/>
              <a:tabLst>
                <a:tab pos="361950" algn="l"/>
              </a:tabLst>
            </a:pPr>
            <a:r>
              <a:rPr lang="ru-RU" sz="2400" dirty="0" smtClean="0"/>
              <a:t>Исключить действия организатора, направленные на ограничение круга участников торгов;</a:t>
            </a:r>
          </a:p>
          <a:p>
            <a:pPr marL="361950" indent="-180975" algn="just">
              <a:buFont typeface="Wingdings" pitchFamily="2" charset="2"/>
              <a:buChar char="§"/>
              <a:tabLst>
                <a:tab pos="361950" algn="l"/>
              </a:tabLst>
            </a:pPr>
            <a:endParaRPr lang="ru-RU" sz="2400" dirty="0" smtClean="0"/>
          </a:p>
          <a:p>
            <a:pPr marL="361950" indent="-180975" algn="just">
              <a:buFont typeface="Wingdings" pitchFamily="2" charset="2"/>
              <a:buChar char="§"/>
              <a:tabLst>
                <a:tab pos="361950" algn="l"/>
              </a:tabLst>
            </a:pPr>
            <a:r>
              <a:rPr lang="ru-RU" sz="2400" dirty="0" smtClean="0"/>
              <a:t>Производить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мониторинг и контроль качества проведения 	процедур размещения заказа, фиксировать нарушения и злоупотребления при проведении торгов. </a:t>
            </a:r>
          </a:p>
          <a:p>
            <a:pPr marL="361950" indent="-180975" algn="just">
              <a:buFont typeface="Wingdings" pitchFamily="2" charset="2"/>
              <a:buChar char="§"/>
              <a:tabLst>
                <a:tab pos="361950" algn="l"/>
              </a:tabLst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57224" y="-14425"/>
            <a:ext cx="7858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Использование МТС «Фабрикант» в корпоративных торгах позволяет:</a:t>
            </a:r>
            <a:endParaRPr lang="ru-RU" sz="24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957262" y="1309708"/>
          <a:ext cx="722947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4333899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ahoma" pitchFamily="34" charset="0"/>
                <a:cs typeface="Tahoma" pitchFamily="34" charset="0"/>
              </a:rPr>
              <a:t>Некорректные сроки принятия предложений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ahoma" pitchFamily="34" charset="0"/>
                <a:cs typeface="Tahoma" pitchFamily="34" charset="0"/>
              </a:rPr>
              <a:t>Некорректно указаны закупаемые объемы МТР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269082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Не указанны требуемые условия поставки и оплаты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4048147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Некорректный выбор рубрик классификатора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5119717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Приложенная документация не соответствует запросу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29"/>
          <p:cNvSpPr>
            <a:spLocks noChangeArrowheads="1"/>
          </p:cNvSpPr>
          <p:nvPr/>
        </p:nvSpPr>
        <p:spPr bwMode="auto">
          <a:xfrm>
            <a:off x="714374" y="0"/>
            <a:ext cx="8429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>
              <a:tabLst>
                <a:tab pos="18097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период с 1.09.09 по 1.11.09 использование МТС «Фабрикант» позволило выявить нарушения: </a:t>
            </a:r>
            <a:endParaRPr lang="ru-RU" sz="24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93403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1. Систематические ошибки при выборе рубрик классификатора в момент размещения извещения:</a:t>
            </a:r>
          </a:p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С 1.06.2009 по 30.09.2009 размещено 28 процедур размещения заказа с выбором рубрик не соответствующих закупаемой продукции,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9" y="3791554"/>
            <a:ext cx="8572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что привело к уведомлению непрофильных организаций, в следствие чего в каждой процедуре участвовало по 1 организации;</a:t>
            </a: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568619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2. Сроки принятия заявок нерационально малы, что исключает участие организаций, не уведомленных заранее;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428596" y="2148480"/>
            <a:ext cx="8429684" cy="1643074"/>
            <a:chOff x="285720" y="2143116"/>
            <a:chExt cx="8490917" cy="17145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130" t="42481" r="11718" b="36279"/>
            <a:stretch>
              <a:fillRect/>
            </a:stretch>
          </p:blipFill>
          <p:spPr bwMode="auto">
            <a:xfrm>
              <a:off x="285720" y="2143116"/>
              <a:ext cx="849091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2000232" y="2714620"/>
              <a:ext cx="2643206" cy="11430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286776" y="2714620"/>
              <a:ext cx="357190" cy="11430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428596" y="5143512"/>
            <a:ext cx="8843866" cy="857256"/>
            <a:chOff x="214282" y="5214950"/>
            <a:chExt cx="8915304" cy="8572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97" t="69043" r="18359" b="19971"/>
            <a:stretch>
              <a:fillRect/>
            </a:stretch>
          </p:blipFill>
          <p:spPr bwMode="auto">
            <a:xfrm>
              <a:off x="214282" y="5244175"/>
              <a:ext cx="7286676" cy="82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857720" y="5715016"/>
              <a:ext cx="1271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2 рабочих дня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00628" y="5286388"/>
              <a:ext cx="928694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00926" y="5214950"/>
              <a:ext cx="1628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Побеждает единственный участник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215074" y="5286388"/>
              <a:ext cx="1285884" cy="6429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57224" y="71414"/>
            <a:ext cx="7858180" cy="72547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МТС «Фабрикант» позволяет выявлять и пресекать систематические нарушения при формировании извещения процедуры размещения заказа</a:t>
            </a:r>
            <a:endParaRPr lang="ru-RU" sz="1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06" y="916528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3. Предоставление в извещении не полных или вводящих в заблуждение данных;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500034" y="1500174"/>
            <a:ext cx="8215370" cy="1714512"/>
            <a:chOff x="500034" y="1357298"/>
            <a:chExt cx="8215370" cy="17145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758" t="59326" r="30859" b="23096"/>
            <a:stretch>
              <a:fillRect/>
            </a:stretch>
          </p:blipFill>
          <p:spPr bwMode="auto">
            <a:xfrm>
              <a:off x="500034" y="1357298"/>
              <a:ext cx="8215370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642910" y="2786058"/>
              <a:ext cx="5500726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6"/>
          <p:cNvGrpSpPr/>
          <p:nvPr/>
        </p:nvGrpSpPr>
        <p:grpSpPr>
          <a:xfrm>
            <a:off x="428596" y="3558605"/>
            <a:ext cx="7858180" cy="1143008"/>
            <a:chOff x="714348" y="857232"/>
            <a:chExt cx="7143800" cy="114300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45" t="38819" r="34961" b="49463"/>
            <a:stretch>
              <a:fillRect/>
            </a:stretch>
          </p:blipFill>
          <p:spPr bwMode="auto">
            <a:xfrm>
              <a:off x="714348" y="857232"/>
              <a:ext cx="714380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1071538" y="1714488"/>
              <a:ext cx="714380" cy="2143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072198" y="1142984"/>
              <a:ext cx="714380" cy="2143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7158" y="478632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Организатор разместил ответ через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92 дня </a:t>
            </a:r>
            <a:r>
              <a:rPr lang="ru-RU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после публикации вопроса, т.е. через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87 дней </a:t>
            </a:r>
            <a:r>
              <a:rPr lang="ru-RU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после окончания приема заявок.</a:t>
            </a:r>
            <a:endParaRPr lang="ru-RU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57224" y="60324"/>
            <a:ext cx="7858180" cy="72547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МТС «Фабрикант» позволяет выявлять и пресекать систематические нарушения при формировании извещения процедуры размещения заказа</a:t>
            </a:r>
            <a:endParaRPr lang="ru-RU" sz="1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997</Words>
  <Application>Microsoft Office PowerPoint</Application>
  <PresentationFormat>Экран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МТС «Фабрикант» позволяет выявлять и пресекать систематические нарушения при формировании извещения процедуры размещения заказа</vt:lpstr>
      <vt:lpstr>МТС «Фабрикант» позволяет выявлять и пресекать систематические нарушения при формировании извещения процедуры размещения заказа</vt:lpstr>
      <vt:lpstr>Слайд 10</vt:lpstr>
      <vt:lpstr>Слайд 11</vt:lpstr>
      <vt:lpstr>Слайд 12</vt:lpstr>
      <vt:lpstr>Итоги акции проведенной ООО «Фабрикант.ру» для привлечения производителей продукции в систему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Genady V. Abramenkov</dc:creator>
  <cp:lastModifiedBy>Валентин Благовещенский</cp:lastModifiedBy>
  <cp:revision>7</cp:revision>
  <dcterms:created xsi:type="dcterms:W3CDTF">2009-11-09T11:42:44Z</dcterms:created>
  <dcterms:modified xsi:type="dcterms:W3CDTF">2009-12-02T09:47:23Z</dcterms:modified>
</cp:coreProperties>
</file>