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6" r:id="rId3"/>
    <p:sldMasterId id="2147483689" r:id="rId4"/>
    <p:sldMasterId id="2147483757" r:id="rId5"/>
    <p:sldMasterId id="2147483770" r:id="rId6"/>
    <p:sldMasterId id="2147483782" r:id="rId7"/>
    <p:sldMasterId id="2147483795" r:id="rId8"/>
  </p:sldMasterIdLst>
  <p:notesMasterIdLst>
    <p:notesMasterId r:id="rId23"/>
  </p:notesMasterIdLst>
  <p:sldIdLst>
    <p:sldId id="256" r:id="rId9"/>
    <p:sldId id="271" r:id="rId10"/>
    <p:sldId id="290" r:id="rId11"/>
    <p:sldId id="291" r:id="rId12"/>
    <p:sldId id="293" r:id="rId13"/>
    <p:sldId id="294" r:id="rId14"/>
    <p:sldId id="295" r:id="rId15"/>
    <p:sldId id="296" r:id="rId16"/>
    <p:sldId id="297" r:id="rId17"/>
    <p:sldId id="275" r:id="rId18"/>
    <p:sldId id="286" r:id="rId19"/>
    <p:sldId id="285" r:id="rId20"/>
    <p:sldId id="298" r:id="rId21"/>
    <p:sldId id="29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1182" autoAdjust="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3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\&#1051;&#1086;&#1082;&#1072;&#1083;&#1100;&#1085;&#1099;&#1077;%20&#1076;&#1086;&#1082;&#1091;&#1084;&#1077;&#1085;&#1090;&#1099;\_&#1062;&#1054;&#1044;%20&#1050;&#1056;&#1054;&#1050;\&#1057;&#1090;&#1088;&#1091;&#1082;&#1090;&#1091;&#1088;&#1072;%20&#1079;&#1072;&#1090;&#1088;&#1072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559363903041534"/>
          <c:y val="8.6871345029239849E-2"/>
          <c:w val="0.51214605527250268"/>
          <c:h val="0.71276810793387702"/>
        </c:manualLayout>
      </c:layout>
      <c:barChart>
        <c:barDir val="col"/>
        <c:grouping val="clustered"/>
        <c:ser>
          <c:idx val="0"/>
          <c:order val="0"/>
          <c:tx>
            <c:strRef>
              <c:f>Sheet2!$J$3</c:f>
              <c:strCache>
                <c:ptCount val="1"/>
                <c:pt idx="0">
                  <c:v>Затраты на
построение
ЦОД Tier II</c:v>
                </c:pt>
              </c:strCache>
            </c:strRef>
          </c:tx>
          <c:cat>
            <c:strRef>
              <c:f>Sheet2!$E$7:$E$11</c:f>
              <c:strCache>
                <c:ptCount val="5"/>
                <c:pt idx="0">
                  <c:v>500 м2
150 стоек
по 3 кВт</c:v>
                </c:pt>
                <c:pt idx="1">
                  <c:v>250 м2
50 стоек
по 3 кВт</c:v>
                </c:pt>
                <c:pt idx="2">
                  <c:v>100 м2
20 стоек
по 4 кВт</c:v>
                </c:pt>
                <c:pt idx="3">
                  <c:v>20 м2
4 стойки
по 5 кВт</c:v>
                </c:pt>
                <c:pt idx="4">
                  <c:v>5 м2
1 стойка
6 кВт</c:v>
                </c:pt>
              </c:strCache>
            </c:strRef>
          </c:cat>
          <c:val>
            <c:numRef>
              <c:f>Sheet2!$J$7:$J$11</c:f>
              <c:numCache>
                <c:formatCode>_-[$$-409]* #,##0_ ;_-[$$-409]* \-#,##0\ ;_-[$$-409]* "-"_ ;_-@_ </c:formatCode>
                <c:ptCount val="5"/>
                <c:pt idx="0">
                  <c:v>7065000</c:v>
                </c:pt>
                <c:pt idx="1">
                  <c:v>2595000</c:v>
                </c:pt>
                <c:pt idx="2">
                  <c:v>1288000</c:v>
                </c:pt>
                <c:pt idx="3">
                  <c:v>307600</c:v>
                </c:pt>
                <c:pt idx="4">
                  <c:v>89400</c:v>
                </c:pt>
              </c:numCache>
            </c:numRef>
          </c:val>
        </c:ser>
        <c:overlap val="-40"/>
        <c:axId val="77070720"/>
        <c:axId val="77072256"/>
      </c:barChart>
      <c:lineChart>
        <c:grouping val="standard"/>
        <c:ser>
          <c:idx val="1"/>
          <c:order val="1"/>
          <c:tx>
            <c:strRef>
              <c:f>Sheet2!$L$3</c:f>
              <c:strCache>
                <c:ptCount val="1"/>
                <c:pt idx="0">
                  <c:v>Годы 
"беспроцентного 
кредита" при
размещении во
внешнем ЦОД</c:v>
                </c:pt>
              </c:strCache>
            </c:strRef>
          </c:tx>
          <c:marker>
            <c:symbol val="circle"/>
            <c:size val="7"/>
          </c:marker>
          <c:cat>
            <c:strRef>
              <c:f>Sheet2!$E$7:$E$11</c:f>
              <c:strCache>
                <c:ptCount val="5"/>
                <c:pt idx="0">
                  <c:v>500 м2
150 стоек
по 3 кВт</c:v>
                </c:pt>
                <c:pt idx="1">
                  <c:v>250 м2
50 стоек
по 3 кВт</c:v>
                </c:pt>
                <c:pt idx="2">
                  <c:v>100 м2
20 стоек
по 4 кВт</c:v>
                </c:pt>
                <c:pt idx="3">
                  <c:v>20 м2
4 стойки
по 5 кВт</c:v>
                </c:pt>
                <c:pt idx="4">
                  <c:v>5 м2
1 стойка
6 кВт</c:v>
                </c:pt>
              </c:strCache>
            </c:strRef>
          </c:cat>
          <c:val>
            <c:numRef>
              <c:f>Sheet2!$L$7:$L$11</c:f>
              <c:numCache>
                <c:formatCode>0.00</c:formatCode>
                <c:ptCount val="5"/>
                <c:pt idx="0">
                  <c:v>1.9624999999999997</c:v>
                </c:pt>
                <c:pt idx="1">
                  <c:v>2.1625000000000001</c:v>
                </c:pt>
                <c:pt idx="2">
                  <c:v>2.4961240310077519</c:v>
                </c:pt>
                <c:pt idx="3">
                  <c:v>2.786231884057973</c:v>
                </c:pt>
                <c:pt idx="4">
                  <c:v>3.0408163265306132</c:v>
                </c:pt>
              </c:numCache>
            </c:numRef>
          </c:val>
        </c:ser>
        <c:marker val="1"/>
        <c:axId val="77091968"/>
        <c:axId val="77073792"/>
      </c:lineChart>
      <c:catAx>
        <c:axId val="7707072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7072256"/>
        <c:crosses val="autoZero"/>
        <c:auto val="1"/>
        <c:lblAlgn val="ctr"/>
        <c:lblOffset val="100"/>
      </c:catAx>
      <c:valAx>
        <c:axId val="77072256"/>
        <c:scaling>
          <c:orientation val="minMax"/>
        </c:scaling>
        <c:axPos val="l"/>
        <c:majorGridlines/>
        <c:numFmt formatCode="_-[$$-409]* #,##0_ ;_-[$$-409]* \-#,##0\ ;_-[$$-409]* &quot;-&quot;_ ;_-@_ " sourceLinked="1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77070720"/>
        <c:crosses val="autoZero"/>
        <c:crossBetween val="between"/>
      </c:valAx>
      <c:valAx>
        <c:axId val="77073792"/>
        <c:scaling>
          <c:orientation val="minMax"/>
        </c:scaling>
        <c:axPos val="r"/>
        <c:numFmt formatCode="0.0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7091968"/>
        <c:crosses val="max"/>
        <c:crossBetween val="between"/>
      </c:valAx>
      <c:catAx>
        <c:axId val="77091968"/>
        <c:scaling>
          <c:orientation val="minMax"/>
        </c:scaling>
        <c:delete val="1"/>
        <c:axPos val="b"/>
        <c:tickLblPos val="none"/>
        <c:crossAx val="77073792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70398062374556125"/>
          <c:y val="0.26918658194041567"/>
          <c:w val="0.29601937625443897"/>
          <c:h val="0.48501864898466673"/>
        </c:manualLayout>
      </c:layout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F6D298-132B-43DE-8FFB-0A7E96584937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9FDCA-0D22-4BCE-BC66-CDD708240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789CE-1433-4A0F-AA2B-0742D8471747}" type="slidenum">
              <a:rPr lang="en-US"/>
              <a:pPr/>
              <a:t>7</a:t>
            </a:fld>
            <a:endParaRPr lang="en-US"/>
          </a:p>
        </p:txBody>
      </p:sp>
      <p:sp>
        <p:nvSpPr>
          <p:cNvPr id="134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789CE-1433-4A0F-AA2B-0742D8471747}" type="slidenum">
              <a:rPr lang="en-US"/>
              <a:pPr/>
              <a:t>8</a:t>
            </a:fld>
            <a:endParaRPr lang="en-US"/>
          </a:p>
        </p:txBody>
      </p:sp>
      <p:sp>
        <p:nvSpPr>
          <p:cNvPr id="134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E8B7D-72A8-415D-BF72-3719BACE8AE0}" type="slidenum">
              <a:rPr lang="en-US"/>
              <a:pPr/>
              <a:t>9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1A8EA5-5287-436A-86C9-E34313BF00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0" y="4876800"/>
            <a:ext cx="33528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E5B3-C1B6-493F-8DC5-56786143418E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EFC4-F157-4EC5-86EC-E01B9E017ADB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913F-B693-42A4-A4C6-D66195405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8F84-AFCA-4C12-B9A2-58705203078F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BDC0-519C-43EF-8E34-C366146C7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0A76-102F-4319-BC5D-F0BB2C5226F9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92E65-3AEF-4FBF-A26B-7EBE84945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15000" y="2282825"/>
            <a:ext cx="1524000" cy="107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5" name="Picture 12" descr="forest-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ROC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91188" y="1358900"/>
            <a:ext cx="29892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0213" y="2655888"/>
            <a:ext cx="8523287" cy="2881312"/>
          </a:xfrm>
        </p:spPr>
        <p:txBody>
          <a:bodyPr anchor="t"/>
          <a:lstStyle>
            <a:lvl1pPr>
              <a:lnSpc>
                <a:spcPct val="100000"/>
              </a:lnSpc>
              <a:defRPr sz="46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613400" y="5445125"/>
            <a:ext cx="3349625" cy="1296988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ct val="100000"/>
              </a:spcAft>
              <a:buFont typeface="Wingdings" pitchFamily="2" charset="2"/>
              <a:buNone/>
              <a:defRPr sz="1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30200" y="6284913"/>
            <a:ext cx="2962275" cy="5730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9B42B06-77FE-4CE0-A7A4-FBAE23C38D94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B70C1-C4BE-4B4E-8A2F-FE6F9A15049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37BF-CB8A-40C8-9E28-FD405B126BF5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09A9-CEF1-4739-A212-AF21534A5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B656-B26F-4825-9100-A9ECDDB58DB3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D884-BA6F-41B4-968D-BF136E5A2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396F4-DDC8-49CD-9A46-D68E63B16DC5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630B-FB58-49FD-8840-56C7D0574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B36C-A40B-4797-8535-B474D2CBE816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72E7-B52C-4B23-8D71-0FB38FF40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0" y="4876800"/>
            <a:ext cx="33528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4F7C-5F81-4907-AA66-4B66FB1FCCC8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E316-5015-4E44-8D51-3DD6395F1AB9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B2B0-FF64-40DE-9183-F88DA7DC6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E5C9-CDF8-402D-9318-0F22D3DE9264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BAB5-1263-4ADC-8A06-F003AF245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DE896-A277-4047-9BA9-FD77A1DBD0EB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417F5-C986-4957-B01E-D0017F79F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9C42-36A7-429D-9144-0FA5DA243709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5AF1-E6A2-4D47-845B-1F97DC045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6ADD8-E64F-4AFE-8A5B-2A637BC90B83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449A-631E-4231-B721-AF3DEE32E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2205038"/>
            <a:ext cx="8229600" cy="40322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66E8D-2B50-4241-8256-A1B21E91A73B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A2112-90FD-4B7F-A490-445069FE8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0CF8B-6042-4B36-8EB5-39C185105618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5D4C-D4BE-4FCB-AA0B-FCC49F0DA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2452C-131B-4C7E-8F59-7AB8034B7848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DA69-0839-493F-B0E9-87CAB0DE0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44C1E-30BE-4BA3-8DBD-2C2903460822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3AAE-1216-48E6-B8FB-2B04AC718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7E81-BB12-4E92-93A8-A38563EDD7B9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FDA7-D86D-43D9-AEE8-D1C95FDBE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0" y="4876800"/>
            <a:ext cx="33528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2A2CE-4ACD-49AA-928C-2E44722EC444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2D329-1EF5-484E-A51C-E8EC31F14572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3D204-F9BC-4C1F-94B4-598B42685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1C685-43D0-4335-9B21-4A40C7D32A01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575F0-56A7-4456-B23D-0A18A9966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BF8DA-9AD5-450B-AA0A-C9851705F59B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296F-BE86-4DC9-AA18-7EFDDE86C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5244B-390D-4A9B-A632-303074404E2F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6EA9E-6AE8-4F1E-9247-C07F5097B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B037-ED7D-4642-9D10-EFE6AED42622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2BE2-6C5B-40A4-9E4A-89AB5035C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FA92-BEED-4FC8-ABF6-A3B339C46D8C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49FDF-9BC5-40B9-8C33-486F3A917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B392-ECDE-4EA3-B4F2-675A106B2B46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D6BA-0F3A-4052-A05D-C400CB0AB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15000" y="2282825"/>
            <a:ext cx="1524000" cy="107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" name="Picture 12" descr="forest-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ROC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91188" y="1358900"/>
            <a:ext cx="29892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0213" y="2655888"/>
            <a:ext cx="8523287" cy="2881312"/>
          </a:xfrm>
        </p:spPr>
        <p:txBody>
          <a:bodyPr anchor="t"/>
          <a:lstStyle>
            <a:lvl1pPr>
              <a:lnSpc>
                <a:spcPct val="100000"/>
              </a:lnSpc>
              <a:defRPr sz="46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613400" y="5445125"/>
            <a:ext cx="3349625" cy="1296988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ct val="100000"/>
              </a:spcAft>
              <a:buFont typeface="Wingdings" pitchFamily="2" charset="2"/>
              <a:buNone/>
              <a:defRPr sz="1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30200" y="6284913"/>
            <a:ext cx="2962275" cy="5730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0CF833F-C0BC-476A-A550-193EA9A21A7E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56F66-AEA3-4992-8AE6-ED0E65CEE93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81CA-6318-4A4B-90BD-057BB1D70412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304D-0FD1-4F9F-8C07-1CC5ECEBC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EEB7-0C24-4F71-B063-504813275108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257CFF-90A1-45E5-B52A-303F3BD6C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E286E-DDB9-4653-B11F-2DB99C04BEB7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866B-EEC9-4F5B-9B52-CE9573C90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E061-4753-47E0-9D37-DE8DD7935624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FE6A-EF03-43AB-84BB-06E749C1A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7037-FADE-45FB-8FD4-D6A780C56231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02AF0-99B0-4420-BA66-4A9F44C04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5F2E-3189-46C4-8BF5-DF2D2D60A949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FEE6-6938-45BB-87F7-EE2BF0511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368F-265A-4D85-9D87-390F1C3F4855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ED86-512A-497C-A592-B6608B882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44F8-5BCD-4367-8B98-980FF9CA3904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C9568-1F9A-4C1D-85BF-920A3F439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AD078-9811-4ADC-B197-F23B35536B73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EC7A-6D30-4884-A33A-3B5FACEA2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0E165-521B-4B1C-9946-DD10FAF837F7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3B4DB-02D1-4ADC-8C46-3755D4EBF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2205038"/>
            <a:ext cx="8229600" cy="40322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A5F9-03DA-4667-876B-56871428B031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335A-B64A-4EE7-A7D9-CFBCD7608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5FDA-D6E7-4CFD-9CE1-79279CEB9D68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E348-6A9B-45B2-8ABF-E4CC80C3D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4B6A1-1567-4134-A19D-F1D827915039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2876-4B56-43CC-9FA6-A89D30B30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CC4B-1925-4462-B567-393A7A354B04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95126-3464-4721-A189-0CD070EC8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F00AE-113B-4659-8D76-26DA9AC1911D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33F41-D71E-4E56-9DDC-53D62EBBF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5436-1BA6-4EF1-BBB4-2D51424F9646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2A15A-F862-4CCC-A55A-C9DA4B84E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0404-4EB0-4325-881B-42364DB91714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97CB-0DF1-4D7C-AA18-FA4AB4157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6DEF-FB86-4C0A-AB84-0869A3D66C58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70BD-C941-4995-9CD8-3EC7D69FA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62E8D-BBDA-4643-B1C2-631869B4963D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68D0-9462-4754-9697-EC5180F72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3476-C60B-46D4-B8B2-D70EC38EECF2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E37D-733C-4037-8590-99C78321B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D1D0-8010-4C45-B4BF-FB6A4C4D5274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E4E1-A036-457B-9BF5-7C1807D7D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46BE-C509-4F5A-8BFF-0A20B0CEFEED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1CD35-9D42-4488-92F4-5C5CC6080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890F-5734-4505-97A4-888C2A5D31AA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15000" y="2282825"/>
            <a:ext cx="1524000" cy="107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" name="Picture 12" descr="forest-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ROC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91188" y="1358900"/>
            <a:ext cx="29892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0213" y="2655888"/>
            <a:ext cx="8523287" cy="2881312"/>
          </a:xfrm>
        </p:spPr>
        <p:txBody>
          <a:bodyPr anchor="t"/>
          <a:lstStyle>
            <a:lvl1pPr>
              <a:lnSpc>
                <a:spcPct val="100000"/>
              </a:lnSpc>
              <a:defRPr sz="46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613400" y="5445125"/>
            <a:ext cx="3349625" cy="1296988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ct val="100000"/>
              </a:spcAft>
              <a:buFont typeface="Wingdings" pitchFamily="2" charset="2"/>
              <a:buNone/>
              <a:defRPr sz="1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30200" y="6284913"/>
            <a:ext cx="2962275" cy="5730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0D348FD-6001-4825-A5DB-DF8FCC6F5322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F316-CDB8-4CAB-BAB6-6524DF696D27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60FE0-E7C9-452A-8BCC-1FD97C200951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6F5DC-A483-4E72-8EB1-87C703C8BDD6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1D007-56DD-4068-815B-A0B6BDA5000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DC565-F86A-4E55-8063-00C86CAF6DAB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EA69C-9AC3-4578-A102-297C689945F7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64B8-F2EA-43A0-92EB-FA838ED7AFC2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CD70-8BDF-4A98-A5CE-D79CD9D10EFB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A13-F6F8-4781-9F6D-2D99FC9C404F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69D3F-0AE5-405D-A9F1-BD2D43257CB3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546D4-4658-49A6-AC38-B2AA782486D4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9966C-08E5-4445-93AC-64C64BC32404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9343F-258E-4811-90DD-D005D351B910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DED1-F0DE-4F06-9315-9BC3FD1802B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2D1DF-A92C-42AD-BB03-8EAB591B23D6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B6390-9245-4630-AD7D-9C383EF9D0F0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19516-5D4A-43E2-9B46-6746803B9D39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57ED-B1FD-4BE9-A724-D8548D0FC2A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EB72-4A98-4C72-870E-B061D315212E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3E8B-E78E-43AB-9380-651606922FE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2205038"/>
            <a:ext cx="8229600" cy="40322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CC1B5-7C7F-4C53-8CB9-FAD1E6892A9A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7A73E-18A7-4CE6-A856-877FC9D07A0D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C2728-30A3-4887-91C2-AA441EEEA3BE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C3CE7-FFDE-447D-946A-EBDB12BA5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33363-E671-4343-B2B0-7B685AC806E8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290A1-98E4-4B13-950B-F507B225F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0603-C52B-4F5B-AB6A-4C2E50D1B69E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5359-2F0C-4C64-9BCD-F4C2DFFCC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8306-66FF-4288-821C-D2F7FEF4BD87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2ECD-B378-4BF8-AF43-492661EDD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35FE6-660F-488C-BCCE-52C1F0FB7056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8643B-763C-4273-8AB5-46F3F8AD6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AF6F-5F0E-41CB-A4EA-CC400A6128AC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CA25-5C45-4E86-A7D9-AE41F024E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18FE-F429-4EDE-BD29-1D25CEF58F0B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4CBA-0E1D-4291-BB6C-30B9B3942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72AA-EAAA-427C-90AB-676A98760C4C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0A6A1-39DE-403E-86AC-9646BAB15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2743200"/>
            <a:ext cx="7848600" cy="2971800"/>
          </a:xfrm>
        </p:spPr>
        <p:txBody>
          <a:bodyPr/>
          <a:lstStyle>
            <a:lvl1pPr>
              <a:buNone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  <p:transition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E59C-D5EC-4887-B34B-528E490DD855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928C-6362-4E5D-A34E-6016B15A7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46AA-5A90-4BAA-B79C-CA65790A45FF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0284-B284-4E3D-A58A-0E65F8B58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1CAC-D65A-4CD5-9C89-96C08BD56A86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E250-03A2-4CD4-87CB-E4BF72E62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2819400"/>
            <a:ext cx="8458200" cy="2667000"/>
          </a:xfrm>
        </p:spPr>
        <p:txBody>
          <a:bodyPr/>
          <a:lstStyle>
            <a:lvl1pPr>
              <a:buNone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Chernishova\Desktop\шаблон\tit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4450" y="1588"/>
            <a:ext cx="918845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>
          <a:xfrm>
            <a:off x="228600" y="62642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76C04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B8990B-D0F0-4DEB-8E57-526716C1012D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638800" y="5029200"/>
            <a:ext cx="3200400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i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029" name="Title Placeholder 10"/>
          <p:cNvSpPr>
            <a:spLocks noGrp="1"/>
          </p:cNvSpPr>
          <p:nvPr>
            <p:ph type="title"/>
          </p:nvPr>
        </p:nvSpPr>
        <p:spPr bwMode="auto">
          <a:xfrm>
            <a:off x="-5334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Placeholder 10"/>
          <p:cNvSpPr txBox="1">
            <a:spLocks/>
          </p:cNvSpPr>
          <p:nvPr/>
        </p:nvSpPr>
        <p:spPr>
          <a:xfrm>
            <a:off x="5638800" y="5410200"/>
            <a:ext cx="3657600" cy="11430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8" name="Title Placeholder 10"/>
          <p:cNvSpPr txBox="1">
            <a:spLocks/>
          </p:cNvSpPr>
          <p:nvPr/>
        </p:nvSpPr>
        <p:spPr>
          <a:xfrm>
            <a:off x="5638800" y="5410200"/>
            <a:ext cx="3657600" cy="11430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103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38800" y="5334000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  <a:p>
            <a:pPr lvl="1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234" r:id="rId4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20000"/>
        </a:spcBef>
        <a:spcAft>
          <a:spcPct val="0"/>
        </a:spcAft>
        <a:defRPr lang="en-US" sz="4400" kern="1200">
          <a:solidFill>
            <a:srgbClr val="76C045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20000"/>
        </a:spcBef>
        <a:spcAft>
          <a:spcPct val="0"/>
        </a:spcAft>
        <a:defRPr sz="4400">
          <a:solidFill>
            <a:srgbClr val="76C045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20000"/>
        </a:spcBef>
        <a:spcAft>
          <a:spcPct val="0"/>
        </a:spcAft>
        <a:defRPr sz="4400">
          <a:solidFill>
            <a:srgbClr val="76C045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20000"/>
        </a:spcBef>
        <a:spcAft>
          <a:spcPct val="0"/>
        </a:spcAft>
        <a:defRPr sz="4400">
          <a:solidFill>
            <a:srgbClr val="76C045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20000"/>
        </a:spcBef>
        <a:spcAft>
          <a:spcPct val="0"/>
        </a:spcAft>
        <a:defRPr sz="4400">
          <a:solidFill>
            <a:srgbClr val="76C045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20000"/>
        </a:spcBef>
        <a:spcAft>
          <a:spcPct val="0"/>
        </a:spcAft>
        <a:defRPr sz="4400">
          <a:solidFill>
            <a:srgbClr val="76C045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20000"/>
        </a:spcBef>
        <a:spcAft>
          <a:spcPct val="0"/>
        </a:spcAft>
        <a:defRPr sz="4400">
          <a:solidFill>
            <a:srgbClr val="76C045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20000"/>
        </a:spcBef>
        <a:spcAft>
          <a:spcPct val="0"/>
        </a:spcAft>
        <a:defRPr sz="4400">
          <a:solidFill>
            <a:srgbClr val="76C045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20000"/>
        </a:spcBef>
        <a:spcAft>
          <a:spcPct val="0"/>
        </a:spcAft>
        <a:defRPr sz="4400">
          <a:solidFill>
            <a:srgbClr val="76C045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F14F7E-980A-4973-8DE6-B5BA489791A0}" type="datetimeFigureOut">
              <a:rPr lang="ru-RU"/>
              <a:pPr>
                <a:defRPr/>
              </a:pPr>
              <a:t>16.10.2009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FEEFE8-F3F1-4875-8626-9D32CDE5E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4" name="Picture 2" descr="C:\Documents and Settings\AChernishova\Desktop\шаблон\lis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762000" y="62484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76C04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93FB234-CAE2-413D-8B87-7543761ADBB7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11" name="Title Placeholder 10"/>
          <p:cNvSpPr txBox="1">
            <a:spLocks/>
          </p:cNvSpPr>
          <p:nvPr/>
        </p:nvSpPr>
        <p:spPr>
          <a:xfrm>
            <a:off x="5638800" y="5410200"/>
            <a:ext cx="3657600" cy="11430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2057" name="Title Placeholder 11"/>
          <p:cNvSpPr>
            <a:spLocks noGrp="1"/>
          </p:cNvSpPr>
          <p:nvPr>
            <p:ph type="title"/>
          </p:nvPr>
        </p:nvSpPr>
        <p:spPr bwMode="auto">
          <a:xfrm>
            <a:off x="152400" y="1371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188" r:id="rId6"/>
    <p:sldLayoutId id="2147484189" r:id="rId7"/>
    <p:sldLayoutId id="2147484240" r:id="rId8"/>
    <p:sldLayoutId id="2147484241" r:id="rId9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6C04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6C045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6C045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6C045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6C045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6C045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6C045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6C045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6C04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715000" y="1196975"/>
            <a:ext cx="1143000" cy="904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3075" name="Picture 10" descr="forest-hea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 descr="CROC_logo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710238" y="492125"/>
            <a:ext cx="13096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12875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4531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FreeSetC" pitchFamily="50" charset="0"/>
              </a:defRPr>
            </a:lvl1pPr>
          </a:lstStyle>
          <a:p>
            <a:pPr>
              <a:defRPr/>
            </a:pPr>
            <a:fld id="{8426ACEE-4F6D-42B2-B7ED-736CC64A18F0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FreeSetC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0" y="630872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20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E32F5E9-4842-47B2-BBCC-ACE1EEB7C918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3082" name="Picture 12" descr="CROC_logo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724525" y="908050"/>
            <a:ext cx="29892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38163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893763" indent="-1762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257300" indent="-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4pPr>
      <a:lvl5pPr marL="1614488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5pPr>
      <a:lvl6pPr marL="20716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288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9860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4432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6905F7-B9F5-4446-A7AF-BDCD6FF2A401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30E958-D6ED-40D9-AB84-629CB5B9C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715000" y="1196975"/>
            <a:ext cx="1143000" cy="904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123" name="Picture 10" descr="forest-hea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1" descr="CROC_logo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710238" y="492125"/>
            <a:ext cx="13096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12875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4531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FreeSetC" pitchFamily="50" charset="0"/>
              </a:defRPr>
            </a:lvl1pPr>
          </a:lstStyle>
          <a:p>
            <a:pPr>
              <a:defRPr/>
            </a:pPr>
            <a:fld id="{A164C67C-A391-43BB-97C0-51D80738C405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FreeSetC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0" y="630872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20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F29A172-C88D-4C40-9DB2-5121F76E795C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5130" name="Picture 12" descr="CROC_logo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724525" y="908050"/>
            <a:ext cx="29892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38163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893763" indent="-1762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</a:defRPr>
      </a:lvl3pPr>
      <a:lvl4pPr marL="1257300" indent="-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4pPr>
      <a:lvl5pPr marL="1614488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5pPr>
      <a:lvl6pPr marL="20716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288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9860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4432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8569890-A907-4F51-A1BB-CB18B8A8343D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B89F5B9-15C4-4944-80A2-286B21C02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715000" y="1196975"/>
            <a:ext cx="1143000" cy="904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7171" name="Picture 10" descr="forest-hea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1" descr="CROC_logo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710238" y="492125"/>
            <a:ext cx="13096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12875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4531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FreeSetC" pitchFamily="50" charset="0"/>
              </a:defRPr>
            </a:lvl1pPr>
          </a:lstStyle>
          <a:p>
            <a:pPr>
              <a:defRPr/>
            </a:pPr>
            <a:fld id="{5C418937-A47C-49E5-8556-90C60D73F55F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FreeSetC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0" y="630872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20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A1FF50E-8D02-477B-B1BA-90A56E517D15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7178" name="Picture 12" descr="CROC_logo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724525" y="908050"/>
            <a:ext cx="29892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38163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893763" indent="-1762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</a:defRPr>
      </a:lvl3pPr>
      <a:lvl4pPr marL="1257300" indent="-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4pPr>
      <a:lvl5pPr marL="1614488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5pPr>
      <a:lvl6pPr marL="20716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288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9860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4432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9552E91-0396-48FE-98A1-0A058F478391}" type="datetimeFigureOut">
              <a:rPr lang="ru-RU"/>
              <a:pPr>
                <a:defRPr/>
              </a:pPr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186EB35-5AD1-4F90-9579-D3AB6D992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verbed.com/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europe.redhat.com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hyperlink" Target="http://www.europe.redhat.com/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riverbed.com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0" y="5286375"/>
            <a:ext cx="4429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100000"/>
              </a:spcAft>
              <a:buClr>
                <a:schemeClr val="tx2"/>
              </a:buClr>
              <a:defRPr/>
            </a:pPr>
            <a:r>
              <a:rPr lang="ru-RU" sz="1600" b="1" kern="0" dirty="0">
                <a:cs typeface="Arial" pitchFamily="34" charset="0"/>
              </a:rPr>
              <a:t>Руслан Заединов </a:t>
            </a:r>
            <a:br>
              <a:rPr lang="ru-RU" sz="1600" b="1" kern="0" dirty="0">
                <a:cs typeface="Arial" pitchFamily="34" charset="0"/>
              </a:rPr>
            </a:br>
            <a:r>
              <a:rPr lang="ru-RU" sz="1600" b="1" kern="0" dirty="0">
                <a:cs typeface="Arial" pitchFamily="34" charset="0"/>
              </a:rPr>
              <a:t/>
            </a:r>
            <a:br>
              <a:rPr lang="ru-RU" sz="1600" b="1" kern="0" dirty="0">
                <a:cs typeface="Arial" pitchFamily="34" charset="0"/>
              </a:rPr>
            </a:br>
            <a:r>
              <a:rPr lang="ru-RU" sz="1600" kern="0" cap="all" spc="100" dirty="0">
                <a:cs typeface="Arial" pitchFamily="34" charset="0"/>
              </a:rPr>
              <a:t>руководитель направления ЦОД</a:t>
            </a:r>
            <a:br>
              <a:rPr lang="ru-RU" sz="1600" kern="0" cap="all" spc="100" dirty="0">
                <a:cs typeface="Arial" pitchFamily="34" charset="0"/>
              </a:rPr>
            </a:br>
            <a:r>
              <a:rPr lang="ru-RU" sz="1600" kern="0" cap="all" spc="100" dirty="0">
                <a:cs typeface="Arial" pitchFamily="34" charset="0"/>
              </a:rPr>
              <a:t>компании КРОК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27038" y="2516188"/>
            <a:ext cx="812165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 cap="all" dirty="0" smtClean="0">
                <a:solidFill>
                  <a:srgbClr val="008000"/>
                </a:solidFill>
                <a:ea typeface="+mj-ea"/>
                <a:cs typeface="Arial" pitchFamily="34" charset="0"/>
              </a:rPr>
              <a:t>Самые эффективные инструменты оптимизации затрат на ИТ</a:t>
            </a:r>
            <a:endParaRPr lang="ru-RU" sz="3200" kern="0" cap="all" dirty="0">
              <a:solidFill>
                <a:srgbClr val="008000"/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5332412" cy="40259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lvl="1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Около 50% затрат на собственный ЦОД могут быть оптимизированы:</a:t>
            </a:r>
          </a:p>
          <a:p>
            <a:pPr marL="581025" lvl="2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Calibri" pitchFamily="34" charset="0"/>
              <a:buChar char="–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затраты на персонал</a:t>
            </a:r>
          </a:p>
          <a:p>
            <a:pPr marL="581025" lvl="2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Calibri" pitchFamily="34" charset="0"/>
              <a:buChar char="–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затраты на аренду</a:t>
            </a:r>
          </a:p>
          <a:p>
            <a:pPr marL="581025" lvl="2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Calibri" pitchFamily="34" charset="0"/>
              <a:buChar char="–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затраты на техническое обслуживание инженерных систем</a:t>
            </a:r>
          </a:p>
          <a:p>
            <a:pPr marL="180975" lvl="1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Можно избежать капитальных вложений:</a:t>
            </a:r>
          </a:p>
          <a:p>
            <a:pPr marL="581025" lvl="2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Calibri" pitchFamily="34" charset="0"/>
              <a:buChar char="–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строительство ЦОД (особенно в арендованном помещении!)</a:t>
            </a:r>
          </a:p>
          <a:p>
            <a:pPr marL="581025" lvl="2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Calibri" pitchFamily="34" charset="0"/>
              <a:buChar char="–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инженерные системы ЦОД</a:t>
            </a:r>
          </a:p>
          <a:p>
            <a:pPr marL="581025" lvl="2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Calibri" pitchFamily="34" charset="0"/>
              <a:buChar char="–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площади и системы «на вырост»</a:t>
            </a:r>
          </a:p>
          <a:p>
            <a:pPr marL="581025" lvl="2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Calibri" pitchFamily="34" charset="0"/>
              <a:buChar char="–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314450"/>
            <a:ext cx="8858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2800" kern="0" cap="all" dirty="0" smtClean="0">
                <a:solidFill>
                  <a:srgbClr val="008000"/>
                </a:solidFill>
                <a:ea typeface="+mj-ea"/>
                <a:cs typeface="Arial" pitchFamily="34" charset="0"/>
              </a:rPr>
              <a:t>Оптимизация скрытых затрат на ИТ: использование внешнего ЦОД</a:t>
            </a:r>
            <a:endParaRPr lang="ru-RU" sz="2800" kern="0" cap="all" dirty="0">
              <a:solidFill>
                <a:srgbClr val="008000"/>
              </a:solidFill>
              <a:ea typeface="+mj-ea"/>
              <a:cs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42075"/>
            <a:ext cx="2133600" cy="339725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51EB16-1815-48B9-8B34-62CCE26DBF39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5867400"/>
            <a:ext cx="3393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cs typeface="Arial" pitchFamily="34" charset="0"/>
              </a:rPr>
              <a:t>Внешний ЦОД – инструмент</a:t>
            </a:r>
            <a:br>
              <a:rPr lang="ru-RU" i="1" dirty="0" smtClean="0">
                <a:cs typeface="Arial" pitchFamily="34" charset="0"/>
              </a:rPr>
            </a:br>
            <a:r>
              <a:rPr lang="ru-RU" i="1" dirty="0" smtClean="0">
                <a:cs typeface="Arial" pitchFamily="34" charset="0"/>
              </a:rPr>
              <a:t>финансирования</a:t>
            </a:r>
            <a:endParaRPr lang="ru-RU" i="1" dirty="0">
              <a:cs typeface="Arial" pitchFamily="34" charset="0"/>
            </a:endParaRPr>
          </a:p>
        </p:txBody>
      </p:sp>
      <p:pic>
        <p:nvPicPr>
          <p:cNvPr id="7" name="Picture 6" descr="mone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19800" y="27432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pPr marL="180975" lvl="1" indent="-180975" algn="ctr">
              <a:lnSpc>
                <a:spcPct val="100000"/>
              </a:lnSpc>
              <a:spcBef>
                <a:spcPts val="600"/>
              </a:spcBef>
              <a:buClr>
                <a:srgbClr val="006600"/>
              </a:buCl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Внешний ЦОД – инструмент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беспроцентного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кредитования!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314450"/>
            <a:ext cx="8858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2800" kern="0" cap="all" dirty="0" smtClean="0">
                <a:solidFill>
                  <a:srgbClr val="008000"/>
                </a:solidFill>
                <a:ea typeface="+mj-ea"/>
                <a:cs typeface="Arial" pitchFamily="34" charset="0"/>
              </a:rPr>
              <a:t>Затраты на ЦОД</a:t>
            </a:r>
            <a:endParaRPr lang="ru-RU" sz="2800" kern="0" cap="all" dirty="0">
              <a:solidFill>
                <a:srgbClr val="008000"/>
              </a:solidFill>
              <a:ea typeface="+mj-ea"/>
              <a:cs typeface="Arial" pitchFamily="34" charset="0"/>
            </a:endParaRPr>
          </a:p>
        </p:txBody>
      </p:sp>
      <p:sp>
        <p:nvSpPr>
          <p:cNvPr id="471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42075"/>
            <a:ext cx="2133600" cy="339725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5B5C5A-B0E4-4B3A-9398-CE0C12DFB4B1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914400" y="2362200"/>
          <a:ext cx="7772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9558" y="5995116"/>
            <a:ext cx="1447800" cy="74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11188" y="2209800"/>
            <a:ext cx="6399212" cy="4254500"/>
          </a:xfrm>
        </p:spPr>
        <p:txBody>
          <a:bodyPr/>
          <a:lstStyle/>
          <a:p>
            <a:pPr marL="180975" lvl="1" indent="-180975">
              <a:lnSpc>
                <a:spcPct val="150000"/>
              </a:lnSpc>
              <a:buClr>
                <a:srgbClr val="006600"/>
              </a:buCl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Февраль 2009 года. Запущен в эксплуатацию первый ЦОД на 70 стойкомест</a:t>
            </a:r>
          </a:p>
          <a:p>
            <a:pPr marL="581025" lvl="2" indent="-180975">
              <a:lnSpc>
                <a:spcPct val="150000"/>
              </a:lnSpc>
              <a:spcBef>
                <a:spcPts val="600"/>
              </a:spcBef>
              <a:buClr>
                <a:srgbClr val="006600"/>
              </a:buClr>
              <a:buFont typeface="Calibri" pitchFamily="34" charset="0"/>
              <a:buChar char="–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идёт активная продажа стоек и виртуальных вычислительных ресурсов</a:t>
            </a:r>
          </a:p>
          <a:p>
            <a:pPr marL="180975" lvl="1" indent="-180975">
              <a:lnSpc>
                <a:spcPct val="150000"/>
              </a:lnSpc>
              <a:buClr>
                <a:srgbClr val="006600"/>
              </a:buCl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2010 год. Планируется ввести в эксплуатацию первую очередь второго ЦОД на 220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стойкомест</a:t>
            </a:r>
            <a:endParaRPr lang="ru-RU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581025" lvl="2" indent="-180975">
              <a:lnSpc>
                <a:spcPct val="150000"/>
              </a:lnSpc>
              <a:spcBef>
                <a:spcPts val="600"/>
              </a:spcBef>
              <a:buClr>
                <a:srgbClr val="006600"/>
              </a:buClr>
              <a:buFont typeface="Calibri" pitchFamily="34" charset="0"/>
              <a:buChar char="–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открыто резервирование мест</a:t>
            </a:r>
          </a:p>
          <a:p>
            <a:pPr marL="180975" lvl="1" indent="-180975">
              <a:lnSpc>
                <a:spcPct val="150000"/>
              </a:lnSpc>
              <a:buClr>
                <a:srgbClr val="006600"/>
              </a:buCl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2011 год. Планируется ввести в эксплуатацию вторую очередь второго ЦОД на 440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стойкомест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314450"/>
            <a:ext cx="8858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2800" kern="0" cap="all" dirty="0" smtClean="0">
                <a:solidFill>
                  <a:srgbClr val="008000"/>
                </a:solidFill>
                <a:ea typeface="+mj-ea"/>
                <a:cs typeface="Arial" pitchFamily="34" charset="0"/>
              </a:rPr>
              <a:t>КРОК на рынке аутсорсинга ЦОД</a:t>
            </a:r>
            <a:endParaRPr lang="ru-RU" sz="2800" kern="0" cap="all" dirty="0">
              <a:solidFill>
                <a:srgbClr val="008000"/>
              </a:solidFill>
              <a:ea typeface="+mj-ea"/>
              <a:cs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42075"/>
            <a:ext cx="2133600" cy="339725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10E27-D9E3-43EE-9C49-40AF9B6E149F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Picture 3" descr="mainfram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0" y="3810000"/>
            <a:ext cx="1839913" cy="89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8929687" cy="1077913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ru-RU" sz="2800" cap="all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Решения для сокращения затрат на ИТ</a:t>
            </a:r>
          </a:p>
        </p:txBody>
      </p:sp>
      <p:sp>
        <p:nvSpPr>
          <p:cNvPr id="11" name="Pentagon 10"/>
          <p:cNvSpPr/>
          <p:nvPr/>
        </p:nvSpPr>
        <p:spPr>
          <a:xfrm>
            <a:off x="685800" y="2438400"/>
            <a:ext cx="5943600" cy="13716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Pentagon 11"/>
          <p:cNvSpPr/>
          <p:nvPr/>
        </p:nvSpPr>
        <p:spPr>
          <a:xfrm>
            <a:off x="685800" y="3886200"/>
            <a:ext cx="5943600" cy="13716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Pentagon 14"/>
          <p:cNvSpPr/>
          <p:nvPr/>
        </p:nvSpPr>
        <p:spPr>
          <a:xfrm>
            <a:off x="685800" y="5334000"/>
            <a:ext cx="5943600" cy="13716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4" name="Text Box 36"/>
          <p:cNvSpPr txBox="1">
            <a:spLocks noChangeArrowheads="1"/>
          </p:cNvSpPr>
          <p:nvPr/>
        </p:nvSpPr>
        <p:spPr bwMode="auto">
          <a:xfrm>
            <a:off x="381000" y="2667000"/>
            <a:ext cx="5714999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/>
            <a:r>
              <a:rPr lang="ru-RU" sz="2800" dirty="0"/>
              <a:t>Повышение эффективности использования серверов</a:t>
            </a:r>
          </a:p>
        </p:txBody>
      </p:sp>
      <p:sp>
        <p:nvSpPr>
          <p:cNvPr id="5125" name="Text Box 36"/>
          <p:cNvSpPr txBox="1">
            <a:spLocks noChangeArrowheads="1"/>
          </p:cNvSpPr>
          <p:nvPr/>
        </p:nvSpPr>
        <p:spPr bwMode="auto">
          <a:xfrm>
            <a:off x="381000" y="5562600"/>
            <a:ext cx="46482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/>
            <a:r>
              <a:rPr lang="ru-RU" sz="2800" dirty="0" smtClean="0"/>
              <a:t>Сокращение скрытых затрат на ИТ</a:t>
            </a:r>
            <a:endParaRPr lang="ru-RU" sz="2800" dirty="0"/>
          </a:p>
        </p:txBody>
      </p:sp>
      <p:sp>
        <p:nvSpPr>
          <p:cNvPr id="5127" name="Text Box 36"/>
          <p:cNvSpPr txBox="1">
            <a:spLocks noChangeArrowheads="1"/>
          </p:cNvSpPr>
          <p:nvPr/>
        </p:nvSpPr>
        <p:spPr bwMode="auto">
          <a:xfrm>
            <a:off x="457200" y="4114800"/>
            <a:ext cx="62484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>
              <a:tabLst>
                <a:tab pos="0" algn="l"/>
              </a:tabLst>
            </a:pPr>
            <a:r>
              <a:rPr lang="ru-RU" sz="2800" dirty="0"/>
              <a:t>Сокращение затрат на </a:t>
            </a:r>
            <a:r>
              <a:rPr lang="ru-RU" sz="2800" dirty="0" smtClean="0"/>
              <a:t>телекоммуникационные услуги</a:t>
            </a:r>
            <a:endParaRPr lang="ru-RU" sz="2800" dirty="0"/>
          </a:p>
        </p:txBody>
      </p:sp>
      <p:sp>
        <p:nvSpPr>
          <p:cNvPr id="16" name="Flowchart: Connector 15"/>
          <p:cNvSpPr/>
          <p:nvPr/>
        </p:nvSpPr>
        <p:spPr>
          <a:xfrm>
            <a:off x="228600" y="2895600"/>
            <a:ext cx="457200" cy="457200"/>
          </a:xfrm>
          <a:prstGeom prst="flowChartConnector">
            <a:avLst/>
          </a:prstGeom>
          <a:solidFill>
            <a:srgbClr val="0066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Calibri" pitchFamily="34" charset="0"/>
              </a:rPr>
              <a:t>1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228600" y="4343400"/>
            <a:ext cx="457200" cy="457200"/>
          </a:xfrm>
          <a:prstGeom prst="flowChartConnector">
            <a:avLst/>
          </a:prstGeom>
          <a:solidFill>
            <a:srgbClr val="0066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Calibri" pitchFamily="34" charset="0"/>
              </a:rPr>
              <a:t>2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28600" y="5791200"/>
            <a:ext cx="457200" cy="457200"/>
          </a:xfrm>
          <a:prstGeom prst="flowChartConnector">
            <a:avLst/>
          </a:prstGeom>
          <a:solidFill>
            <a:srgbClr val="0066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Calibri" pitchFamily="34" charset="0"/>
              </a:rPr>
              <a:t>3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13" name="Picture 3" descr="mainfram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0400" y="5486401"/>
            <a:ext cx="1687513" cy="82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Riverb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36644"/>
          <a:stretch>
            <a:fillRect/>
          </a:stretch>
        </p:blipFill>
        <p:spPr bwMode="auto">
          <a:xfrm>
            <a:off x="6934200" y="4343400"/>
            <a:ext cx="1828800" cy="516890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590800"/>
            <a:ext cx="1818774" cy="470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50" name="Picture 2" descr="Red Hat Home">
            <a:hlinkClick r:id="rId6" tooltip="Red Hat home pag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7157" y="3124200"/>
            <a:ext cx="1415843" cy="457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239000" y="6324600"/>
            <a:ext cx="134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ЦОД КРОК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0" y="4419600"/>
            <a:ext cx="4429125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100000"/>
              </a:spcAft>
              <a:buClr>
                <a:schemeClr val="tx2"/>
              </a:buClr>
              <a:defRPr/>
            </a:pPr>
            <a:r>
              <a:rPr lang="ru-RU" sz="1600" b="1" kern="0" dirty="0">
                <a:cs typeface="Arial" pitchFamily="34" charset="0"/>
              </a:rPr>
              <a:t>Руслан Заединов </a:t>
            </a:r>
            <a:br>
              <a:rPr lang="ru-RU" sz="1600" b="1" kern="0" dirty="0">
                <a:cs typeface="Arial" pitchFamily="34" charset="0"/>
              </a:rPr>
            </a:br>
            <a:r>
              <a:rPr lang="ru-RU" sz="1600" b="1" kern="0" dirty="0">
                <a:cs typeface="Arial" pitchFamily="34" charset="0"/>
              </a:rPr>
              <a:t/>
            </a:r>
            <a:br>
              <a:rPr lang="ru-RU" sz="1600" b="1" kern="0" dirty="0">
                <a:cs typeface="Arial" pitchFamily="34" charset="0"/>
              </a:rPr>
            </a:br>
            <a:r>
              <a:rPr lang="ru-RU" sz="1600" kern="0" cap="all" spc="100" dirty="0">
                <a:cs typeface="Arial" pitchFamily="34" charset="0"/>
              </a:rPr>
              <a:t>руководитель направления ЦОД</a:t>
            </a:r>
            <a:br>
              <a:rPr lang="ru-RU" sz="1600" kern="0" cap="all" spc="100" dirty="0">
                <a:cs typeface="Arial" pitchFamily="34" charset="0"/>
              </a:rPr>
            </a:br>
            <a:r>
              <a:rPr lang="ru-RU" sz="1600" kern="0" cap="all" spc="100" dirty="0">
                <a:cs typeface="Arial" pitchFamily="34" charset="0"/>
              </a:rPr>
              <a:t>компании </a:t>
            </a:r>
            <a:r>
              <a:rPr lang="ru-RU" sz="1600" kern="0" cap="all" spc="100" dirty="0" smtClean="0">
                <a:cs typeface="Arial" pitchFamily="34" charset="0"/>
              </a:rPr>
              <a:t>КРОК</a:t>
            </a:r>
            <a:r>
              <a:rPr lang="ru-RU" sz="1600" kern="0" cap="all" dirty="0" smtClean="0">
                <a:cs typeface="Arial" pitchFamily="34" charset="0"/>
              </a:rPr>
              <a:t/>
            </a:r>
            <a:br>
              <a:rPr lang="ru-RU" sz="1600" kern="0" cap="all" dirty="0" smtClean="0">
                <a:cs typeface="Arial" pitchFamily="34" charset="0"/>
              </a:rPr>
            </a:br>
            <a:r>
              <a:rPr lang="en-US" sz="1600" kern="0" cap="all" dirty="0" smtClean="0">
                <a:cs typeface="Arial" pitchFamily="34" charset="0"/>
              </a:rPr>
              <a:t/>
            </a:r>
            <a:br>
              <a:rPr lang="en-US" sz="1600" kern="0" cap="all" dirty="0" smtClean="0">
                <a:cs typeface="Arial" pitchFamily="34" charset="0"/>
              </a:rPr>
            </a:br>
            <a:r>
              <a:rPr lang="ru-RU" sz="1600" dirty="0" smtClean="0">
                <a:cs typeface="Arial" pitchFamily="34" charset="0"/>
              </a:rPr>
              <a:t>Т: (495) 974 2274</a:t>
            </a:r>
            <a:br>
              <a:rPr lang="ru-RU" sz="1600" dirty="0" smtClean="0">
                <a:cs typeface="Arial" pitchFamily="34" charset="0"/>
              </a:rPr>
            </a:br>
            <a:r>
              <a:rPr lang="ru-RU" sz="1600" dirty="0" smtClean="0">
                <a:cs typeface="Arial" pitchFamily="34" charset="0"/>
              </a:rPr>
              <a:t>Ф: (495) 974 2277</a:t>
            </a:r>
            <a:br>
              <a:rPr lang="ru-RU" sz="1600" dirty="0" smtClean="0">
                <a:cs typeface="Arial" pitchFamily="34" charset="0"/>
              </a:rPr>
            </a:br>
            <a:r>
              <a:rPr lang="ru-RU" sz="1600" dirty="0" smtClean="0">
                <a:cs typeface="Arial" pitchFamily="34" charset="0"/>
              </a:rPr>
              <a:t/>
            </a:r>
            <a:br>
              <a:rPr lang="ru-RU" sz="1600" dirty="0" smtClean="0">
                <a:cs typeface="Arial" pitchFamily="34" charset="0"/>
              </a:rPr>
            </a:br>
            <a:r>
              <a:rPr lang="en-US" sz="1600" dirty="0" smtClean="0">
                <a:cs typeface="Arial" pitchFamily="34" charset="0"/>
              </a:rPr>
              <a:t>E-mail: RZaedinov@croc.ru</a:t>
            </a:r>
            <a:endParaRPr lang="ru-RU" sz="1600" kern="0" cap="all" spc="100" dirty="0">
              <a:cs typeface="Arial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27038" y="2516188"/>
            <a:ext cx="812165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 cap="all" dirty="0" smtClean="0">
                <a:solidFill>
                  <a:srgbClr val="008000"/>
                </a:solidFill>
                <a:ea typeface="+mj-ea"/>
                <a:cs typeface="Arial" pitchFamily="34" charset="0"/>
              </a:rPr>
              <a:t>Самые эффективные инструменты оптимизации затрат на ИТ</a:t>
            </a:r>
            <a:endParaRPr lang="ru-RU" sz="3200" kern="0" cap="all" dirty="0">
              <a:solidFill>
                <a:srgbClr val="008000"/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314450"/>
            <a:ext cx="8858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2800" kern="0" cap="all" dirty="0" smtClean="0">
                <a:solidFill>
                  <a:srgbClr val="008000"/>
                </a:solidFill>
                <a:ea typeface="+mj-ea"/>
                <a:cs typeface="Arial" pitchFamily="34" charset="0"/>
              </a:rPr>
              <a:t>Структура затрат на ИТ</a:t>
            </a:r>
            <a:r>
              <a:rPr lang="en-US" sz="2800" kern="0" cap="all" dirty="0" smtClean="0">
                <a:solidFill>
                  <a:srgbClr val="008000"/>
                </a:solidFill>
                <a:ea typeface="+mj-ea"/>
                <a:cs typeface="Arial" pitchFamily="34" charset="0"/>
              </a:rPr>
              <a:t> </a:t>
            </a:r>
            <a:r>
              <a:rPr lang="ru-RU" sz="2800" kern="0" cap="all" dirty="0" smtClean="0">
                <a:solidFill>
                  <a:srgbClr val="008000"/>
                </a:solidFill>
                <a:ea typeface="+mj-ea"/>
                <a:cs typeface="Arial" pitchFamily="34" charset="0"/>
              </a:rPr>
              <a:t>в России</a:t>
            </a:r>
            <a:endParaRPr lang="ru-RU" sz="2800" kern="0" cap="all" dirty="0">
              <a:solidFill>
                <a:srgbClr val="008000"/>
              </a:solidFill>
              <a:ea typeface="+mj-ea"/>
              <a:cs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42075"/>
            <a:ext cx="2133600" cy="339725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16DC57-D093-4A8F-BE18-FD0DB2BFB51C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6324600"/>
            <a:ext cx="422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cs typeface="Arial" pitchFamily="34" charset="0"/>
              </a:rPr>
              <a:t>По данным </a:t>
            </a:r>
            <a:r>
              <a:rPr lang="en-US" sz="1600" i="1" dirty="0" err="1" smtClean="0">
                <a:cs typeface="Arial" pitchFamily="34" charset="0"/>
              </a:rPr>
              <a:t>Cnews</a:t>
            </a:r>
            <a:r>
              <a:rPr lang="en-US" sz="1600" i="1" dirty="0" smtClean="0">
                <a:cs typeface="Arial" pitchFamily="34" charset="0"/>
              </a:rPr>
              <a:t> Analytics, www.cnews.ru</a:t>
            </a:r>
            <a:endParaRPr lang="ru-RU" sz="1600" i="1" dirty="0"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553200" cy="438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010400" cy="4419600"/>
          </a:xfrm>
        </p:spPr>
        <p:txBody>
          <a:bodyPr/>
          <a:lstStyle/>
          <a:p>
            <a:pPr marL="180975" lvl="1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Цена ошибок при прогнозировании мощности ИТ-систем</a:t>
            </a:r>
          </a:p>
          <a:p>
            <a:pPr marL="581025" lvl="2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Calibri" pitchFamily="34" charset="0"/>
              <a:buChar char="–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достоверного плана роста ИТ может и не быть</a:t>
            </a:r>
          </a:p>
          <a:p>
            <a:pPr marL="180975" lvl="1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Затраты на помещение для ИТ-систем</a:t>
            </a:r>
            <a:endParaRPr lang="ru-RU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581025" lvl="2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Calibri" pitchFamily="34" charset="0"/>
              <a:buChar char="–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эти затраты могут идти по другой статье, но они есть</a:t>
            </a:r>
            <a:endParaRPr lang="ru-RU" sz="1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581025" lvl="2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Calibri" pitchFamily="34" charset="0"/>
              <a:buChar char="–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вы не владеете помещением и не хотите инвестировать в арендуемые площади</a:t>
            </a:r>
          </a:p>
          <a:p>
            <a:pPr marL="581025" lvl="2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Calibri" pitchFamily="34" charset="0"/>
              <a:buChar char="–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датацентр рассматривается как непрофильный актив</a:t>
            </a:r>
          </a:p>
          <a:p>
            <a:pPr marL="180975" lvl="1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Потери из-за неэффективности инженерных систем</a:t>
            </a:r>
          </a:p>
          <a:p>
            <a:pPr marL="180975" lvl="1" indent="-180975"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Затраты на перемещение ИТ-систем при переездах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5FB10D"/>
              </a:buClr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314450"/>
            <a:ext cx="8858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2800" kern="0" cap="all" dirty="0" smtClean="0">
                <a:solidFill>
                  <a:srgbClr val="008000"/>
                </a:solidFill>
                <a:ea typeface="+mj-ea"/>
                <a:cs typeface="Arial" pitchFamily="34" charset="0"/>
              </a:rPr>
              <a:t>Скрытые затраты</a:t>
            </a:r>
            <a:endParaRPr lang="ru-RU" sz="2800" kern="0" cap="all" dirty="0">
              <a:solidFill>
                <a:srgbClr val="008000"/>
              </a:solidFill>
              <a:ea typeface="+mj-ea"/>
              <a:cs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42075"/>
            <a:ext cx="2133600" cy="339725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415B87-2190-4EFC-8356-169D46C54FE0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467600" y="3048000"/>
            <a:ext cx="1108788" cy="17526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8929687" cy="1077913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ru-RU" sz="2800" cap="all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Приоритетные направления сокращения затрат на ИТ</a:t>
            </a:r>
          </a:p>
        </p:txBody>
      </p:sp>
      <p:sp>
        <p:nvSpPr>
          <p:cNvPr id="11" name="Pentagon 10"/>
          <p:cNvSpPr/>
          <p:nvPr/>
        </p:nvSpPr>
        <p:spPr>
          <a:xfrm>
            <a:off x="685800" y="2438400"/>
            <a:ext cx="7848600" cy="13716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Pentagon 11"/>
          <p:cNvSpPr/>
          <p:nvPr/>
        </p:nvSpPr>
        <p:spPr>
          <a:xfrm>
            <a:off x="685800" y="3886200"/>
            <a:ext cx="6172200" cy="13716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Pentagon 14"/>
          <p:cNvSpPr/>
          <p:nvPr/>
        </p:nvSpPr>
        <p:spPr>
          <a:xfrm>
            <a:off x="685800" y="5334000"/>
            <a:ext cx="4648200" cy="13716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4" name="Text Box 36"/>
          <p:cNvSpPr txBox="1">
            <a:spLocks noChangeArrowheads="1"/>
          </p:cNvSpPr>
          <p:nvPr/>
        </p:nvSpPr>
        <p:spPr bwMode="auto">
          <a:xfrm>
            <a:off x="381000" y="2667000"/>
            <a:ext cx="5714999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/>
            <a:r>
              <a:rPr lang="ru-RU" sz="2800" dirty="0"/>
              <a:t>Повышение эффективности использования серверов</a:t>
            </a:r>
          </a:p>
        </p:txBody>
      </p:sp>
      <p:sp>
        <p:nvSpPr>
          <p:cNvPr id="5125" name="Text Box 36"/>
          <p:cNvSpPr txBox="1">
            <a:spLocks noChangeArrowheads="1"/>
          </p:cNvSpPr>
          <p:nvPr/>
        </p:nvSpPr>
        <p:spPr bwMode="auto">
          <a:xfrm>
            <a:off x="381000" y="5562600"/>
            <a:ext cx="46482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/>
            <a:r>
              <a:rPr lang="ru-RU" sz="2800" dirty="0" smtClean="0"/>
              <a:t>Сокращение скрытых затрат на ИТ</a:t>
            </a:r>
            <a:endParaRPr lang="ru-RU" sz="2800" dirty="0"/>
          </a:p>
        </p:txBody>
      </p:sp>
      <p:sp>
        <p:nvSpPr>
          <p:cNvPr id="5127" name="Text Box 36"/>
          <p:cNvSpPr txBox="1">
            <a:spLocks noChangeArrowheads="1"/>
          </p:cNvSpPr>
          <p:nvPr/>
        </p:nvSpPr>
        <p:spPr bwMode="auto">
          <a:xfrm>
            <a:off x="457200" y="4114800"/>
            <a:ext cx="62484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>
              <a:tabLst>
                <a:tab pos="0" algn="l"/>
              </a:tabLst>
            </a:pPr>
            <a:r>
              <a:rPr lang="ru-RU" sz="2800" dirty="0"/>
              <a:t>Сокращение затрат на </a:t>
            </a:r>
            <a:r>
              <a:rPr lang="ru-RU" sz="2800" dirty="0" smtClean="0"/>
              <a:t>телекоммуникационные услуги</a:t>
            </a:r>
            <a:endParaRPr lang="ru-RU" sz="2800" dirty="0"/>
          </a:p>
        </p:txBody>
      </p:sp>
      <p:sp>
        <p:nvSpPr>
          <p:cNvPr id="16" name="Flowchart: Connector 15"/>
          <p:cNvSpPr/>
          <p:nvPr/>
        </p:nvSpPr>
        <p:spPr>
          <a:xfrm>
            <a:off x="228600" y="2895600"/>
            <a:ext cx="457200" cy="457200"/>
          </a:xfrm>
          <a:prstGeom prst="flowChartConnector">
            <a:avLst/>
          </a:prstGeom>
          <a:solidFill>
            <a:srgbClr val="0066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Calibri" pitchFamily="34" charset="0"/>
              </a:rPr>
              <a:t>1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228600" y="4343400"/>
            <a:ext cx="457200" cy="457200"/>
          </a:xfrm>
          <a:prstGeom prst="flowChartConnector">
            <a:avLst/>
          </a:prstGeom>
          <a:solidFill>
            <a:srgbClr val="0066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Calibri" pitchFamily="34" charset="0"/>
              </a:rPr>
              <a:t>2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28600" y="5791200"/>
            <a:ext cx="457200" cy="457200"/>
          </a:xfrm>
          <a:prstGeom prst="flowChartConnector">
            <a:avLst/>
          </a:prstGeom>
          <a:solidFill>
            <a:srgbClr val="0066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Calibri" pitchFamily="34" charset="0"/>
              </a:rPr>
              <a:t>3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20" name="Picture 19" descr="money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34200" y="4876800"/>
            <a:ext cx="1828800" cy="1702486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1600"/>
            <a:ext cx="9144000" cy="711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cap="all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Повышение эффективности использования серверов</a:t>
            </a:r>
            <a:r>
              <a:rPr lang="en-US" sz="2800" cap="all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800" cap="all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Виртуализация</a:t>
            </a:r>
          </a:p>
        </p:txBody>
      </p:sp>
      <p:sp>
        <p:nvSpPr>
          <p:cNvPr id="10243" name="Rectangle 19"/>
          <p:cNvSpPr>
            <a:spLocks noChangeArrowheads="1"/>
          </p:cNvSpPr>
          <p:nvPr/>
        </p:nvSpPr>
        <p:spPr bwMode="gray">
          <a:xfrm>
            <a:off x="265113" y="2347913"/>
            <a:ext cx="467201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ts val="1800"/>
              </a:spcBef>
              <a:buClr>
                <a:srgbClr val="5FB10D"/>
              </a:buClr>
              <a:buFontTx/>
              <a:buChar char="•"/>
            </a:pPr>
            <a:r>
              <a:rPr lang="ru-RU" dirty="0" smtClean="0"/>
              <a:t>Уменьшение доли простаивающих ресурсов</a:t>
            </a:r>
          </a:p>
          <a:p>
            <a:pPr marL="342900" indent="-342900">
              <a:spcBef>
                <a:spcPts val="1800"/>
              </a:spcBef>
              <a:buClr>
                <a:srgbClr val="5FB10D"/>
              </a:buClr>
              <a:buFontTx/>
              <a:buChar char="•"/>
            </a:pPr>
            <a:r>
              <a:rPr lang="ru-RU" dirty="0" smtClean="0"/>
              <a:t>Балансировка нагрузки</a:t>
            </a:r>
          </a:p>
          <a:p>
            <a:pPr marL="342900" indent="-342900">
              <a:spcBef>
                <a:spcPts val="1800"/>
              </a:spcBef>
              <a:buClr>
                <a:srgbClr val="5FB10D"/>
              </a:buClr>
              <a:buFontTx/>
              <a:buChar char="•"/>
            </a:pPr>
            <a:r>
              <a:rPr lang="ru-RU" dirty="0" smtClean="0"/>
              <a:t>Миграция приложений без остановки</a:t>
            </a:r>
          </a:p>
          <a:p>
            <a:pPr marL="342900" indent="-342900">
              <a:spcBef>
                <a:spcPts val="1800"/>
              </a:spcBef>
              <a:buClr>
                <a:srgbClr val="5FB10D"/>
              </a:buClr>
              <a:buFontTx/>
              <a:buChar char="•"/>
            </a:pPr>
            <a:r>
              <a:rPr lang="ru-RU" dirty="0" smtClean="0"/>
              <a:t>Добавление </a:t>
            </a:r>
            <a:r>
              <a:rPr lang="ru-RU" dirty="0"/>
              <a:t>новых ресурсов без остановки сервисов</a:t>
            </a:r>
          </a:p>
          <a:p>
            <a:pPr marL="342900" indent="-342900">
              <a:spcBef>
                <a:spcPts val="1800"/>
              </a:spcBef>
              <a:buClr>
                <a:srgbClr val="5FB10D"/>
              </a:buClr>
              <a:buFontTx/>
              <a:buChar char="•"/>
            </a:pPr>
            <a:r>
              <a:rPr lang="ru-RU" dirty="0" smtClean="0"/>
              <a:t>Автоматическое </a:t>
            </a:r>
            <a:r>
              <a:rPr lang="ru-RU" dirty="0"/>
              <a:t>восстановление после </a:t>
            </a:r>
            <a:r>
              <a:rPr lang="ru-RU" dirty="0" smtClean="0"/>
              <a:t>сбоя</a:t>
            </a:r>
            <a:endParaRPr lang="ru-RU" dirty="0"/>
          </a:p>
          <a:p>
            <a:pPr marL="342900" indent="-342900">
              <a:spcBef>
                <a:spcPts val="1800"/>
              </a:spcBef>
              <a:buClr>
                <a:srgbClr val="5FB10D"/>
              </a:buClr>
              <a:buFontTx/>
              <a:buChar char="•"/>
            </a:pPr>
            <a:r>
              <a:rPr lang="ru-RU" dirty="0" smtClean="0"/>
              <a:t>Территориально </a:t>
            </a:r>
            <a:r>
              <a:rPr lang="ru-RU" dirty="0"/>
              <a:t>распределенные отказоустойчивые </a:t>
            </a:r>
            <a:r>
              <a:rPr lang="ru-RU" dirty="0" smtClean="0"/>
              <a:t>конфигурации</a:t>
            </a:r>
            <a:endParaRPr lang="en-US" dirty="0"/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5343525" y="2428875"/>
            <a:ext cx="3571875" cy="1976438"/>
            <a:chOff x="473075" y="3359150"/>
            <a:chExt cx="4071938" cy="3117850"/>
          </a:xfrm>
        </p:grpSpPr>
        <p:sp>
          <p:nvSpPr>
            <p:cNvPr id="10246" name="AutoShape 2"/>
            <p:cNvSpPr>
              <a:spLocks noChangeArrowheads="1"/>
            </p:cNvSpPr>
            <p:nvPr/>
          </p:nvSpPr>
          <p:spPr bwMode="auto">
            <a:xfrm>
              <a:off x="473075" y="3359150"/>
              <a:ext cx="4071938" cy="3117850"/>
            </a:xfrm>
            <a:prstGeom prst="roundRect">
              <a:avLst>
                <a:gd name="adj" fmla="val 555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ln w="12700">
              <a:solidFill>
                <a:srgbClr val="55555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pic>
          <p:nvPicPr>
            <p:cNvPr id="10247" name="Picture 3" descr="VirtualServer_emptyPla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4188" y="4640263"/>
              <a:ext cx="1495425" cy="150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7" descr="VirtualServer_emptyPla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01813" y="4640263"/>
              <a:ext cx="1495425" cy="150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8" descr="smallvm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7388" y="4141788"/>
              <a:ext cx="519112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VirtualServer_emptyPla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8163" y="4640263"/>
              <a:ext cx="1495425" cy="150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Text Box 18"/>
            <p:cNvSpPr txBox="1">
              <a:spLocks noChangeArrowheads="1"/>
            </p:cNvSpPr>
            <p:nvPr/>
          </p:nvSpPr>
          <p:spPr bwMode="auto">
            <a:xfrm>
              <a:off x="515938" y="6111875"/>
              <a:ext cx="4022725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7000"/>
                </a:lnSpc>
                <a:spcBef>
                  <a:spcPct val="50000"/>
                </a:spcBef>
                <a:buClr>
                  <a:schemeClr val="tx2"/>
                </a:buClr>
                <a:buSzPct val="80000"/>
              </a:pPr>
              <a:r>
                <a:rPr lang="en-US" sz="1400" b="1">
                  <a:solidFill>
                    <a:srgbClr val="555555"/>
                  </a:solidFill>
                </a:rPr>
                <a:t>Пул ресурсов</a:t>
              </a:r>
            </a:p>
          </p:txBody>
        </p:sp>
        <p:sp>
          <p:nvSpPr>
            <p:cNvPr id="10252" name="Text Box 20"/>
            <p:cNvSpPr txBox="1">
              <a:spLocks noChangeArrowheads="1"/>
            </p:cNvSpPr>
            <p:nvPr/>
          </p:nvSpPr>
          <p:spPr bwMode="auto">
            <a:xfrm>
              <a:off x="476250" y="3521075"/>
              <a:ext cx="4062413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7000"/>
                </a:lnSpc>
                <a:spcBef>
                  <a:spcPct val="50000"/>
                </a:spcBef>
                <a:buClr>
                  <a:schemeClr val="tx2"/>
                </a:buClr>
                <a:buSzPct val="80000"/>
              </a:pPr>
              <a:r>
                <a:rPr lang="en-US" sz="1400" b="1">
                  <a:solidFill>
                    <a:srgbClr val="555555"/>
                  </a:solidFill>
                </a:rPr>
                <a:t>Потребности бизнеса</a:t>
              </a:r>
            </a:p>
          </p:txBody>
        </p:sp>
        <p:sp>
          <p:nvSpPr>
            <p:cNvPr id="10253" name="Rectangle 34"/>
            <p:cNvSpPr>
              <a:spLocks noChangeArrowheads="1"/>
            </p:cNvSpPr>
            <p:nvPr/>
          </p:nvSpPr>
          <p:spPr bwMode="auto">
            <a:xfrm>
              <a:off x="3346450" y="4194175"/>
              <a:ext cx="238125" cy="1714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pic>
          <p:nvPicPr>
            <p:cNvPr id="10254" name="Picture 4" descr="smallvm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4108450"/>
              <a:ext cx="519113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2298700" y="4270375"/>
              <a:ext cx="519113" cy="698500"/>
              <a:chOff x="1452" y="1893"/>
              <a:chExt cx="327" cy="440"/>
            </a:xfrm>
          </p:grpSpPr>
          <p:sp>
            <p:nvSpPr>
              <p:cNvPr id="10275" name="Rectangle 33"/>
              <p:cNvSpPr>
                <a:spLocks noChangeArrowheads="1"/>
              </p:cNvSpPr>
              <p:nvPr/>
            </p:nvSpPr>
            <p:spPr bwMode="auto">
              <a:xfrm>
                <a:off x="1539" y="1971"/>
                <a:ext cx="150" cy="10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pic>
            <p:nvPicPr>
              <p:cNvPr id="10276" name="Picture 9" descr="smallvm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52" y="1893"/>
                <a:ext cx="327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3494088" y="4232275"/>
              <a:ext cx="519112" cy="698500"/>
              <a:chOff x="2220" y="1884"/>
              <a:chExt cx="327" cy="440"/>
            </a:xfrm>
          </p:grpSpPr>
          <p:sp>
            <p:nvSpPr>
              <p:cNvPr id="10273" name="Rectangle 35"/>
              <p:cNvSpPr>
                <a:spLocks noChangeArrowheads="1"/>
              </p:cNvSpPr>
              <p:nvPr/>
            </p:nvSpPr>
            <p:spPr bwMode="auto">
              <a:xfrm>
                <a:off x="2304" y="1950"/>
                <a:ext cx="150" cy="10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pic>
            <p:nvPicPr>
              <p:cNvPr id="10274" name="Picture 5" descr="smallvm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20" y="1884"/>
                <a:ext cx="327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3881438" y="4418013"/>
              <a:ext cx="519112" cy="698500"/>
              <a:chOff x="2401" y="2007"/>
              <a:chExt cx="327" cy="440"/>
            </a:xfrm>
          </p:grpSpPr>
          <p:sp>
            <p:nvSpPr>
              <p:cNvPr id="10271" name="Rectangle 36"/>
              <p:cNvSpPr>
                <a:spLocks noChangeArrowheads="1"/>
              </p:cNvSpPr>
              <p:nvPr/>
            </p:nvSpPr>
            <p:spPr bwMode="auto">
              <a:xfrm>
                <a:off x="2487" y="2079"/>
                <a:ext cx="150" cy="10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pic>
            <p:nvPicPr>
              <p:cNvPr id="10272" name="Picture 6" descr="smallvm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01" y="2007"/>
                <a:ext cx="327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2667000" y="4446588"/>
              <a:ext cx="519113" cy="698500"/>
              <a:chOff x="1633" y="2016"/>
              <a:chExt cx="327" cy="440"/>
            </a:xfrm>
          </p:grpSpPr>
          <p:sp>
            <p:nvSpPr>
              <p:cNvPr id="10269" name="Rectangle 32"/>
              <p:cNvSpPr>
                <a:spLocks noChangeArrowheads="1"/>
              </p:cNvSpPr>
              <p:nvPr/>
            </p:nvSpPr>
            <p:spPr bwMode="auto">
              <a:xfrm>
                <a:off x="1719" y="2094"/>
                <a:ext cx="150" cy="10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pic>
            <p:nvPicPr>
              <p:cNvPr id="10270" name="Picture 10" descr="smallvm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33" y="2016"/>
                <a:ext cx="327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671513" y="4137025"/>
              <a:ext cx="519112" cy="698500"/>
              <a:chOff x="442" y="1857"/>
              <a:chExt cx="327" cy="440"/>
            </a:xfrm>
          </p:grpSpPr>
          <p:sp>
            <p:nvSpPr>
              <p:cNvPr id="10267" name="Rectangle 41"/>
              <p:cNvSpPr>
                <a:spLocks noChangeArrowheads="1"/>
              </p:cNvSpPr>
              <p:nvPr/>
            </p:nvSpPr>
            <p:spPr bwMode="auto">
              <a:xfrm>
                <a:off x="531" y="1938"/>
                <a:ext cx="150" cy="10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pic>
            <p:nvPicPr>
              <p:cNvPr id="10268" name="Picture 12" descr="smallvm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" y="1857"/>
                <a:ext cx="327" cy="4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984250" y="4230688"/>
              <a:ext cx="519113" cy="728662"/>
              <a:chOff x="648" y="1874"/>
              <a:chExt cx="327" cy="459"/>
            </a:xfrm>
          </p:grpSpPr>
          <p:sp>
            <p:nvSpPr>
              <p:cNvPr id="10265" name="Rectangle 30"/>
              <p:cNvSpPr>
                <a:spLocks noChangeArrowheads="1"/>
              </p:cNvSpPr>
              <p:nvPr/>
            </p:nvSpPr>
            <p:spPr bwMode="auto">
              <a:xfrm>
                <a:off x="770" y="1874"/>
                <a:ext cx="58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ru-RU" sz="2400"/>
              </a:p>
            </p:txBody>
          </p:sp>
          <p:pic>
            <p:nvPicPr>
              <p:cNvPr id="10266" name="Picture 13" descr="smallvm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8" y="1893"/>
                <a:ext cx="327" cy="4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</p:grpSp>
        <p:sp>
          <p:nvSpPr>
            <p:cNvPr id="10261" name="AutoShape 14"/>
            <p:cNvSpPr>
              <a:spLocks noChangeArrowheads="1"/>
            </p:cNvSpPr>
            <p:nvPr/>
          </p:nvSpPr>
          <p:spPr bwMode="auto">
            <a:xfrm>
              <a:off x="1254125" y="4362450"/>
              <a:ext cx="688975" cy="828675"/>
            </a:xfrm>
            <a:prstGeom prst="flowChartAlternateProcess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7000"/>
                </a:lnSpc>
                <a:buClr>
                  <a:schemeClr val="tx2"/>
                </a:buClr>
                <a:buSzPct val="80000"/>
              </a:pPr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1333500" y="4394200"/>
              <a:ext cx="519113" cy="731838"/>
              <a:chOff x="829" y="1995"/>
              <a:chExt cx="327" cy="461"/>
            </a:xfrm>
          </p:grpSpPr>
          <p:sp>
            <p:nvSpPr>
              <p:cNvPr id="10263" name="Rectangle 27"/>
              <p:cNvSpPr>
                <a:spLocks noChangeArrowheads="1"/>
              </p:cNvSpPr>
              <p:nvPr/>
            </p:nvSpPr>
            <p:spPr bwMode="auto">
              <a:xfrm>
                <a:off x="967" y="1995"/>
                <a:ext cx="58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ru-RU" sz="2400"/>
              </a:p>
            </p:txBody>
          </p:sp>
          <p:pic>
            <p:nvPicPr>
              <p:cNvPr id="10264" name="Picture 19" descr="smallvm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29" y="2016"/>
                <a:ext cx="327" cy="44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321041"/>
            <a:ext cx="1524000" cy="393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8" name="Picture 2" descr="Red Hat Home">
            <a:hlinkClick r:id="rId5" tooltip="Red Hat home pag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357553"/>
            <a:ext cx="1066800" cy="34448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5638800" y="2286000"/>
            <a:ext cx="3090863" cy="3540125"/>
            <a:chOff x="3110" y="1502"/>
            <a:chExt cx="2504" cy="2504"/>
          </a:xfrm>
        </p:grpSpPr>
        <p:sp>
          <p:nvSpPr>
            <p:cNvPr id="8" name="AutoShape 21"/>
            <p:cNvSpPr>
              <a:spLocks noChangeArrowheads="1"/>
            </p:cNvSpPr>
            <p:nvPr/>
          </p:nvSpPr>
          <p:spPr bwMode="gray">
            <a:xfrm>
              <a:off x="3110" y="1502"/>
              <a:ext cx="2504" cy="2504"/>
            </a:xfrm>
            <a:prstGeom prst="roundRect">
              <a:avLst>
                <a:gd name="adj" fmla="val 3875"/>
              </a:avLst>
            </a:prstGeom>
            <a:solidFill>
              <a:srgbClr val="F8F8F8"/>
            </a:solidFill>
            <a:ln w="952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0" tIns="27432" rIns="0" bIns="0"/>
            <a:lstStyle/>
            <a:p>
              <a:pPr algn="ctr">
                <a:lnSpc>
                  <a:spcPct val="90000"/>
                </a:lnSpc>
              </a:pPr>
              <a:r>
                <a:rPr lang="ru-RU" sz="1400" dirty="0">
                  <a:solidFill>
                    <a:srgbClr val="006600"/>
                  </a:solidFill>
                  <a:cs typeface="Arial" charset="0"/>
                </a:rPr>
                <a:t>ВИРТУАЛИЗАЦИЯ СЕРВЕРОВ И </a:t>
              </a:r>
              <a:br>
                <a:rPr lang="ru-RU" sz="1400" dirty="0">
                  <a:solidFill>
                    <a:srgbClr val="006600"/>
                  </a:solidFill>
                  <a:cs typeface="Arial" charset="0"/>
                </a:rPr>
              </a:br>
              <a:r>
                <a:rPr lang="ru-RU" sz="1400" dirty="0">
                  <a:solidFill>
                    <a:srgbClr val="006600"/>
                  </a:solidFill>
                  <a:cs typeface="Arial" charset="0"/>
                </a:rPr>
                <a:t>СЕТЕВОЕ ХРАНЕНИЕ ДАННЫХ</a:t>
              </a:r>
              <a:endParaRPr lang="en-US" sz="1400" dirty="0">
                <a:solidFill>
                  <a:srgbClr val="006600"/>
                </a:solidFill>
                <a:cs typeface="Arial" charset="0"/>
              </a:endParaRPr>
            </a:p>
          </p:txBody>
        </p:sp>
        <p:grpSp>
          <p:nvGrpSpPr>
            <p:cNvPr id="9" name="Group 23"/>
            <p:cNvGrpSpPr>
              <a:grpSpLocks noChangeAspect="1"/>
            </p:cNvGrpSpPr>
            <p:nvPr/>
          </p:nvGrpSpPr>
          <p:grpSpPr bwMode="auto">
            <a:xfrm>
              <a:off x="5105" y="2871"/>
              <a:ext cx="256" cy="448"/>
              <a:chOff x="4466" y="3372"/>
              <a:chExt cx="206" cy="286"/>
            </a:xfrm>
          </p:grpSpPr>
          <p:sp>
            <p:nvSpPr>
              <p:cNvPr id="43" name="AutoShape 24"/>
              <p:cNvSpPr>
                <a:spLocks noChangeAspect="1" noChangeArrowheads="1"/>
              </p:cNvSpPr>
              <p:nvPr/>
            </p:nvSpPr>
            <p:spPr bwMode="gray">
              <a:xfrm>
                <a:off x="4466" y="3504"/>
                <a:ext cx="206" cy="154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30196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44" name="AutoShape 25"/>
              <p:cNvSpPr>
                <a:spLocks noChangeAspect="1" noChangeArrowheads="1"/>
              </p:cNvSpPr>
              <p:nvPr/>
            </p:nvSpPr>
            <p:spPr bwMode="gray">
              <a:xfrm>
                <a:off x="4466" y="3372"/>
                <a:ext cx="206" cy="154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30196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/>
              </a:p>
            </p:txBody>
          </p:sp>
        </p:grpSp>
        <p:grpSp>
          <p:nvGrpSpPr>
            <p:cNvPr id="10" name="Group 26"/>
            <p:cNvGrpSpPr>
              <a:grpSpLocks noChangeAspect="1"/>
            </p:cNvGrpSpPr>
            <p:nvPr/>
          </p:nvGrpSpPr>
          <p:grpSpPr bwMode="auto">
            <a:xfrm>
              <a:off x="5105" y="2454"/>
              <a:ext cx="256" cy="448"/>
              <a:chOff x="4466" y="3372"/>
              <a:chExt cx="206" cy="286"/>
            </a:xfrm>
          </p:grpSpPr>
          <p:sp>
            <p:nvSpPr>
              <p:cNvPr id="41" name="AutoShape 27"/>
              <p:cNvSpPr>
                <a:spLocks noChangeAspect="1" noChangeArrowheads="1"/>
              </p:cNvSpPr>
              <p:nvPr/>
            </p:nvSpPr>
            <p:spPr bwMode="gray">
              <a:xfrm>
                <a:off x="4466" y="3504"/>
                <a:ext cx="206" cy="154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30196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42" name="AutoShape 28"/>
              <p:cNvSpPr>
                <a:spLocks noChangeAspect="1" noChangeArrowheads="1"/>
              </p:cNvSpPr>
              <p:nvPr/>
            </p:nvSpPr>
            <p:spPr bwMode="gray">
              <a:xfrm>
                <a:off x="4466" y="3372"/>
                <a:ext cx="206" cy="154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30196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/>
              </a:p>
            </p:txBody>
          </p:sp>
        </p:grpSp>
        <p:sp>
          <p:nvSpPr>
            <p:cNvPr id="11" name="Rectangle 29"/>
            <p:cNvSpPr>
              <a:spLocks noChangeAspect="1" noChangeArrowheads="1"/>
            </p:cNvSpPr>
            <p:nvPr/>
          </p:nvSpPr>
          <p:spPr bwMode="gray">
            <a:xfrm>
              <a:off x="4997" y="2270"/>
              <a:ext cx="472" cy="1233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2" name="Line 30"/>
            <p:cNvSpPr>
              <a:spLocks noChangeAspect="1" noChangeShapeType="1"/>
            </p:cNvSpPr>
            <p:nvPr/>
          </p:nvSpPr>
          <p:spPr bwMode="gray">
            <a:xfrm>
              <a:off x="4743" y="287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Line 32"/>
            <p:cNvSpPr>
              <a:spLocks noChangeShapeType="1"/>
            </p:cNvSpPr>
            <p:nvPr/>
          </p:nvSpPr>
          <p:spPr bwMode="gray">
            <a:xfrm flipH="1">
              <a:off x="3618" y="2881"/>
              <a:ext cx="762" cy="5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" name="Picture 33" descr="disc blue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gray">
            <a:xfrm>
              <a:off x="5083" y="3104"/>
              <a:ext cx="3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4" descr="disc blue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gray">
            <a:xfrm>
              <a:off x="5083" y="2850"/>
              <a:ext cx="3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5" descr="disc blue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gray">
            <a:xfrm>
              <a:off x="5083" y="2596"/>
              <a:ext cx="3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6" descr="disc blue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gray">
            <a:xfrm>
              <a:off x="5083" y="2342"/>
              <a:ext cx="3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WordArt 42"/>
            <p:cNvSpPr>
              <a:spLocks noChangeArrowheads="1" noChangeShapeType="1" noTextEdit="1"/>
            </p:cNvSpPr>
            <p:nvPr/>
          </p:nvSpPr>
          <p:spPr bwMode="gray">
            <a:xfrm>
              <a:off x="3482" y="3272"/>
              <a:ext cx="108" cy="1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662"/>
                </a:avLst>
              </a:prstTxWarp>
            </a:bodyPr>
            <a:lstStyle/>
            <a:p>
              <a:r>
                <a:rPr lang="ru-RU" sz="12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ПРИЛ.</a:t>
              </a:r>
            </a:p>
          </p:txBody>
        </p:sp>
        <p:sp>
          <p:nvSpPr>
            <p:cNvPr id="19" name="WordArt 44"/>
            <p:cNvSpPr>
              <a:spLocks noChangeArrowheads="1" noChangeShapeType="1" noTextEdit="1"/>
            </p:cNvSpPr>
            <p:nvPr/>
          </p:nvSpPr>
          <p:spPr bwMode="gray">
            <a:xfrm>
              <a:off x="3500" y="3394"/>
              <a:ext cx="75" cy="10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4106"/>
                </a:avLst>
              </a:prstTxWarp>
            </a:bodyPr>
            <a:lstStyle/>
            <a:p>
              <a:r>
                <a:rPr lang="ru-RU" sz="12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ОС</a:t>
              </a:r>
            </a:p>
          </p:txBody>
        </p:sp>
        <p:sp>
          <p:nvSpPr>
            <p:cNvPr id="20" name="WordArt 50"/>
            <p:cNvSpPr>
              <a:spLocks noChangeArrowheads="1" noChangeShapeType="1" noTextEdit="1"/>
            </p:cNvSpPr>
            <p:nvPr/>
          </p:nvSpPr>
          <p:spPr bwMode="gray">
            <a:xfrm>
              <a:off x="3482" y="3532"/>
              <a:ext cx="108" cy="1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662"/>
                </a:avLst>
              </a:prstTxWarp>
            </a:bodyPr>
            <a:lstStyle/>
            <a:p>
              <a:r>
                <a:rPr lang="ru-RU" sz="12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ПРИЛ.</a:t>
              </a:r>
            </a:p>
          </p:txBody>
        </p:sp>
        <p:sp>
          <p:nvSpPr>
            <p:cNvPr id="21" name="WordArt 51"/>
            <p:cNvSpPr>
              <a:spLocks noChangeArrowheads="1" noChangeShapeType="1" noTextEdit="1"/>
            </p:cNvSpPr>
            <p:nvPr/>
          </p:nvSpPr>
          <p:spPr bwMode="gray">
            <a:xfrm>
              <a:off x="3641" y="3480"/>
              <a:ext cx="108" cy="1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662"/>
                </a:avLst>
              </a:prstTxWarp>
            </a:bodyPr>
            <a:lstStyle/>
            <a:p>
              <a:r>
                <a:rPr lang="ru-RU" sz="12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ПРИЛ.</a:t>
              </a:r>
            </a:p>
          </p:txBody>
        </p:sp>
        <p:sp>
          <p:nvSpPr>
            <p:cNvPr id="22" name="WordArt 52"/>
            <p:cNvSpPr>
              <a:spLocks noChangeArrowheads="1" noChangeShapeType="1" noTextEdit="1"/>
            </p:cNvSpPr>
            <p:nvPr/>
          </p:nvSpPr>
          <p:spPr bwMode="gray">
            <a:xfrm>
              <a:off x="3500" y="3654"/>
              <a:ext cx="75" cy="10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4106"/>
                </a:avLst>
              </a:prstTxWarp>
            </a:bodyPr>
            <a:lstStyle/>
            <a:p>
              <a:r>
                <a:rPr lang="ru-RU" sz="12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ОС</a:t>
              </a:r>
            </a:p>
          </p:txBody>
        </p:sp>
        <p:sp>
          <p:nvSpPr>
            <p:cNvPr id="23" name="WordArt 53"/>
            <p:cNvSpPr>
              <a:spLocks noChangeArrowheads="1" noChangeShapeType="1" noTextEdit="1"/>
            </p:cNvSpPr>
            <p:nvPr/>
          </p:nvSpPr>
          <p:spPr bwMode="gray">
            <a:xfrm>
              <a:off x="3659" y="3602"/>
              <a:ext cx="75" cy="10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3727"/>
                </a:avLst>
              </a:prstTxWarp>
            </a:bodyPr>
            <a:lstStyle/>
            <a:p>
              <a:r>
                <a:rPr lang="ru-RU" sz="12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ОС</a:t>
              </a:r>
            </a:p>
          </p:txBody>
        </p:sp>
        <p:sp>
          <p:nvSpPr>
            <p:cNvPr id="24" name="WordArt 59"/>
            <p:cNvSpPr>
              <a:spLocks noChangeArrowheads="1" noChangeShapeType="1" noTextEdit="1"/>
            </p:cNvSpPr>
            <p:nvPr/>
          </p:nvSpPr>
          <p:spPr bwMode="gray">
            <a:xfrm>
              <a:off x="3482" y="2694"/>
              <a:ext cx="108" cy="1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662"/>
                </a:avLst>
              </a:prstTxWarp>
            </a:bodyPr>
            <a:lstStyle/>
            <a:p>
              <a:r>
                <a:rPr lang="ru-RU" sz="12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ПРИЛ.</a:t>
              </a:r>
            </a:p>
          </p:txBody>
        </p:sp>
        <p:sp>
          <p:nvSpPr>
            <p:cNvPr id="25" name="WordArt 61"/>
            <p:cNvSpPr>
              <a:spLocks noChangeArrowheads="1" noChangeShapeType="1" noTextEdit="1"/>
            </p:cNvSpPr>
            <p:nvPr/>
          </p:nvSpPr>
          <p:spPr bwMode="gray">
            <a:xfrm>
              <a:off x="3500" y="2816"/>
              <a:ext cx="75" cy="10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4106"/>
                </a:avLst>
              </a:prstTxWarp>
            </a:bodyPr>
            <a:lstStyle/>
            <a:p>
              <a:r>
                <a:rPr lang="ru-RU" sz="12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ОС</a:t>
              </a:r>
            </a:p>
          </p:txBody>
        </p:sp>
        <p:sp>
          <p:nvSpPr>
            <p:cNvPr id="26" name="WordArt 62"/>
            <p:cNvSpPr>
              <a:spLocks noChangeArrowheads="1" noChangeShapeType="1" noTextEdit="1"/>
            </p:cNvSpPr>
            <p:nvPr/>
          </p:nvSpPr>
          <p:spPr bwMode="gray">
            <a:xfrm>
              <a:off x="3659" y="2764"/>
              <a:ext cx="75" cy="10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3727"/>
                </a:avLst>
              </a:prstTxWarp>
            </a:bodyPr>
            <a:lstStyle/>
            <a:p>
              <a:r>
                <a:rPr lang="ru-RU" sz="12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ОС</a:t>
              </a:r>
            </a:p>
          </p:txBody>
        </p:sp>
        <p:sp>
          <p:nvSpPr>
            <p:cNvPr id="27" name="WordArt 67"/>
            <p:cNvSpPr>
              <a:spLocks noChangeArrowheads="1" noChangeShapeType="1" noTextEdit="1"/>
            </p:cNvSpPr>
            <p:nvPr/>
          </p:nvSpPr>
          <p:spPr bwMode="gray">
            <a:xfrm>
              <a:off x="3482" y="2954"/>
              <a:ext cx="108" cy="1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662"/>
                </a:avLst>
              </a:prstTxWarp>
            </a:bodyPr>
            <a:lstStyle/>
            <a:p>
              <a:r>
                <a:rPr lang="ru-RU" sz="12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ПРИЛ.</a:t>
              </a:r>
            </a:p>
          </p:txBody>
        </p:sp>
        <p:sp>
          <p:nvSpPr>
            <p:cNvPr id="28" name="WordArt 68"/>
            <p:cNvSpPr>
              <a:spLocks noChangeArrowheads="1" noChangeShapeType="1" noTextEdit="1"/>
            </p:cNvSpPr>
            <p:nvPr/>
          </p:nvSpPr>
          <p:spPr bwMode="gray">
            <a:xfrm>
              <a:off x="3641" y="2902"/>
              <a:ext cx="108" cy="1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662"/>
                </a:avLst>
              </a:prstTxWarp>
            </a:bodyPr>
            <a:lstStyle/>
            <a:p>
              <a:r>
                <a:rPr lang="ru-RU" sz="12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ПРИЛ.</a:t>
              </a:r>
            </a:p>
          </p:txBody>
        </p:sp>
        <p:sp>
          <p:nvSpPr>
            <p:cNvPr id="29" name="WordArt 69"/>
            <p:cNvSpPr>
              <a:spLocks noChangeArrowheads="1" noChangeShapeType="1" noTextEdit="1"/>
            </p:cNvSpPr>
            <p:nvPr/>
          </p:nvSpPr>
          <p:spPr bwMode="gray">
            <a:xfrm>
              <a:off x="3500" y="3076"/>
              <a:ext cx="75" cy="10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4106"/>
                </a:avLst>
              </a:prstTxWarp>
            </a:bodyPr>
            <a:lstStyle/>
            <a:p>
              <a:r>
                <a:rPr lang="ru-RU" sz="12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ОС</a:t>
              </a:r>
            </a:p>
          </p:txBody>
        </p:sp>
        <p:sp>
          <p:nvSpPr>
            <p:cNvPr id="30" name="WordArt 77"/>
            <p:cNvSpPr>
              <a:spLocks noChangeArrowheads="1" noChangeShapeType="1" noTextEdit="1"/>
            </p:cNvSpPr>
            <p:nvPr/>
          </p:nvSpPr>
          <p:spPr bwMode="gray">
            <a:xfrm>
              <a:off x="3641" y="2065"/>
              <a:ext cx="108" cy="1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662"/>
                </a:avLst>
              </a:prstTxWarp>
            </a:bodyPr>
            <a:lstStyle/>
            <a:p>
              <a:r>
                <a:rPr lang="ru-RU" sz="12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ПРИЛ.</a:t>
              </a:r>
            </a:p>
          </p:txBody>
        </p:sp>
        <p:sp>
          <p:nvSpPr>
            <p:cNvPr id="31" name="WordArt 85"/>
            <p:cNvSpPr>
              <a:spLocks noChangeArrowheads="1" noChangeShapeType="1" noTextEdit="1"/>
            </p:cNvSpPr>
            <p:nvPr/>
          </p:nvSpPr>
          <p:spPr bwMode="gray">
            <a:xfrm>
              <a:off x="3641" y="2325"/>
              <a:ext cx="108" cy="1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662"/>
                </a:avLst>
              </a:prstTxWarp>
            </a:bodyPr>
            <a:lstStyle/>
            <a:p>
              <a:r>
                <a:rPr lang="ru-RU" sz="12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ПРИЛ.</a:t>
              </a:r>
            </a:p>
          </p:txBody>
        </p:sp>
        <p:sp>
          <p:nvSpPr>
            <p:cNvPr id="32" name="WordArt 86"/>
            <p:cNvSpPr>
              <a:spLocks noChangeArrowheads="1" noChangeShapeType="1" noTextEdit="1"/>
            </p:cNvSpPr>
            <p:nvPr/>
          </p:nvSpPr>
          <p:spPr bwMode="gray">
            <a:xfrm>
              <a:off x="3500" y="2499"/>
              <a:ext cx="75" cy="10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4106"/>
                </a:avLst>
              </a:prstTxWarp>
            </a:bodyPr>
            <a:lstStyle/>
            <a:p>
              <a:r>
                <a:rPr lang="ru-RU" sz="12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ОС</a:t>
              </a:r>
            </a:p>
          </p:txBody>
        </p:sp>
        <p:sp>
          <p:nvSpPr>
            <p:cNvPr id="33" name="WordArt 87"/>
            <p:cNvSpPr>
              <a:spLocks noChangeArrowheads="1" noChangeShapeType="1" noTextEdit="1"/>
            </p:cNvSpPr>
            <p:nvPr/>
          </p:nvSpPr>
          <p:spPr bwMode="gray">
            <a:xfrm>
              <a:off x="3659" y="2447"/>
              <a:ext cx="75" cy="10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3727"/>
                </a:avLst>
              </a:prstTxWarp>
            </a:bodyPr>
            <a:lstStyle/>
            <a:p>
              <a:r>
                <a:rPr lang="ru-RU" sz="12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ОС</a:t>
              </a:r>
            </a:p>
          </p:txBody>
        </p:sp>
        <p:pic>
          <p:nvPicPr>
            <p:cNvPr id="34" name="Picture 16" descr="vserver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3" y="1905"/>
              <a:ext cx="541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Line 31"/>
            <p:cNvSpPr>
              <a:spLocks noChangeShapeType="1"/>
            </p:cNvSpPr>
            <p:nvPr/>
          </p:nvSpPr>
          <p:spPr bwMode="gray">
            <a:xfrm flipH="1" flipV="1">
              <a:off x="3618" y="2300"/>
              <a:ext cx="762" cy="5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6" name="Picture 16" descr="vserver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9" y="3180"/>
              <a:ext cx="541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6" descr="vserver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3" y="2551"/>
              <a:ext cx="541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Line 22"/>
            <p:cNvSpPr>
              <a:spLocks noChangeShapeType="1"/>
            </p:cNvSpPr>
            <p:nvPr/>
          </p:nvSpPr>
          <p:spPr bwMode="gray">
            <a:xfrm flipH="1">
              <a:off x="3609" y="2881"/>
              <a:ext cx="771" cy="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9" name="Picture 88" descr="clouds_111-161-21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gray">
            <a:xfrm>
              <a:off x="4017" y="2591"/>
              <a:ext cx="727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89"/>
            <p:cNvSpPr txBox="1">
              <a:spLocks noChangeAspect="1" noChangeArrowheads="1"/>
            </p:cNvSpPr>
            <p:nvPr/>
          </p:nvSpPr>
          <p:spPr bwMode="gray">
            <a:xfrm>
              <a:off x="4206" y="2796"/>
              <a:ext cx="349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600" b="1" dirty="0" smtClean="0">
                  <a:cs typeface="Arial" charset="0"/>
                </a:rPr>
                <a:t>SAN</a:t>
              </a:r>
              <a:endParaRPr lang="en-US" sz="1600" b="1" dirty="0">
                <a:cs typeface="Arial" charset="0"/>
              </a:endParaRPr>
            </a:p>
          </p:txBody>
        </p:sp>
      </p:grp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600"/>
            <a:ext cx="8229600" cy="6397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cap="all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Результаты виртуализации в КРОК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5113337" cy="3810000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FB10D"/>
              </a:buClr>
              <a:buFontTx/>
              <a:buChar char="•"/>
            </a:pPr>
            <a:r>
              <a:rPr lang="ru-RU" sz="2000" kern="1200" dirty="0" smtClean="0">
                <a:latin typeface="Arial" pitchFamily="34" charset="0"/>
              </a:rPr>
              <a:t>300+ </a:t>
            </a:r>
            <a:r>
              <a:rPr lang="en-US" sz="2000" kern="1200" dirty="0" smtClean="0">
                <a:latin typeface="Arial" pitchFamily="34" charset="0"/>
              </a:rPr>
              <a:t>VM,</a:t>
            </a:r>
            <a:r>
              <a:rPr lang="ru-RU" sz="2000" kern="1200" dirty="0" smtClean="0">
                <a:latin typeface="Arial" pitchFamily="34" charset="0"/>
              </a:rPr>
              <a:t> 7 серверов vs 300+ отдельных серверов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FB10D"/>
              </a:buClr>
              <a:buFontTx/>
              <a:buChar char="•"/>
            </a:pPr>
            <a:r>
              <a:rPr lang="ru-RU" sz="2000" kern="1200" dirty="0" smtClean="0">
                <a:latin typeface="Arial" pitchFamily="34" charset="0"/>
              </a:rPr>
              <a:t>Бюджет: ~$100K vs ~$500K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FB10D"/>
              </a:buClr>
              <a:buFontTx/>
              <a:buChar char="•"/>
            </a:pPr>
            <a:r>
              <a:rPr lang="ru-RU" sz="2000" kern="1200" dirty="0" smtClean="0">
                <a:latin typeface="Arial" pitchFamily="34" charset="0"/>
              </a:rPr>
              <a:t>Энергопотребление: 8,5 кВт vs 140 кВт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FB10D"/>
              </a:buClr>
              <a:buFontTx/>
              <a:buChar char="•"/>
            </a:pPr>
            <a:r>
              <a:rPr lang="ru-RU" sz="2000" kern="1200" dirty="0" smtClean="0">
                <a:latin typeface="Arial" pitchFamily="34" charset="0"/>
              </a:rPr>
              <a:t>1 администратор vs 20 администраторов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FB10D"/>
              </a:buClr>
              <a:buFontTx/>
              <a:buChar char="•"/>
            </a:pPr>
            <a:r>
              <a:rPr lang="ru-RU" sz="2000" kern="1200" dirty="0" smtClean="0">
                <a:latin typeface="Arial" pitchFamily="34" charset="0"/>
              </a:rPr>
              <a:t>Централизованное управление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5334000"/>
            <a:ext cx="1524000" cy="393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6200"/>
            <a:ext cx="8229600" cy="711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cap="all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Сокращение затрат на телекоммуникационные услуги</a:t>
            </a:r>
            <a:endParaRPr lang="en-US" sz="2800" cap="all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7587" name="AutoShape 3"/>
          <p:cNvSpPr>
            <a:spLocks noChangeArrowheads="1"/>
          </p:cNvSpPr>
          <p:nvPr/>
        </p:nvSpPr>
        <p:spPr bwMode="auto">
          <a:xfrm>
            <a:off x="661988" y="2895601"/>
            <a:ext cx="1362075" cy="762000"/>
          </a:xfrm>
          <a:prstGeom prst="roundRect">
            <a:avLst>
              <a:gd name="adj" fmla="val 0"/>
            </a:avLst>
          </a:prstGeom>
          <a:solidFill>
            <a:srgbClr val="8191B1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rIns="0" anchor="ctr" anchorCtr="1"/>
          <a:lstStyle/>
          <a:p>
            <a:pPr algn="ctr">
              <a:spcBef>
                <a:spcPct val="50000"/>
              </a:spcBef>
              <a:buClr>
                <a:schemeClr val="tx2"/>
              </a:buClr>
              <a:buSzPct val="110000"/>
              <a:buFont typeface="Arial" charset="0"/>
              <a:buNone/>
            </a:pPr>
            <a:r>
              <a:rPr lang="ru-RU" sz="1400" dirty="0">
                <a:solidFill>
                  <a:schemeClr val="bg1"/>
                </a:solidFill>
              </a:rPr>
              <a:t>Ограничения полосы пропускания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47588" name="AutoShape 4"/>
          <p:cNvSpPr>
            <a:spLocks noChangeArrowheads="1"/>
          </p:cNvSpPr>
          <p:nvPr/>
        </p:nvSpPr>
        <p:spPr bwMode="auto">
          <a:xfrm>
            <a:off x="661988" y="3810000"/>
            <a:ext cx="1362075" cy="712787"/>
          </a:xfrm>
          <a:prstGeom prst="roundRect">
            <a:avLst>
              <a:gd name="adj" fmla="val 0"/>
            </a:avLst>
          </a:prstGeom>
          <a:solidFill>
            <a:srgbClr val="8191B1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rIns="0" anchor="ctr" anchorCtr="1"/>
          <a:lstStyle/>
          <a:p>
            <a:pPr algn="ctr">
              <a:spcBef>
                <a:spcPct val="50000"/>
              </a:spcBef>
              <a:buClr>
                <a:schemeClr val="tx2"/>
              </a:buClr>
              <a:buSzPct val="110000"/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«Болтливость» транспортного протокола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47589" name="AutoShape 5"/>
          <p:cNvSpPr>
            <a:spLocks noChangeArrowheads="1"/>
          </p:cNvSpPr>
          <p:nvPr/>
        </p:nvSpPr>
        <p:spPr bwMode="auto">
          <a:xfrm>
            <a:off x="661988" y="5611813"/>
            <a:ext cx="1362075" cy="712787"/>
          </a:xfrm>
          <a:prstGeom prst="roundRect">
            <a:avLst>
              <a:gd name="adj" fmla="val 0"/>
            </a:avLst>
          </a:prstGeom>
          <a:solidFill>
            <a:srgbClr val="8191B1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rIns="0" anchor="ctr" anchorCtr="1"/>
          <a:lstStyle/>
          <a:p>
            <a:pPr algn="ctr">
              <a:spcBef>
                <a:spcPct val="50000"/>
              </a:spcBef>
              <a:buClr>
                <a:schemeClr val="tx2"/>
              </a:buClr>
              <a:buSzPct val="110000"/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Неэффективен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прикладной протокол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47590" name="AutoShape 6"/>
          <p:cNvSpPr>
            <a:spLocks noChangeArrowheads="1"/>
          </p:cNvSpPr>
          <p:nvPr/>
        </p:nvSpPr>
        <p:spPr bwMode="auto">
          <a:xfrm>
            <a:off x="381000" y="2181225"/>
            <a:ext cx="1981200" cy="446088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  <a:effectLst/>
        </p:spPr>
        <p:txBody>
          <a:bodyPr lIns="0" rIns="0" anchor="ctr"/>
          <a:lstStyle/>
          <a:p>
            <a:pPr algn="ctr">
              <a:lnSpc>
                <a:spcPct val="100000"/>
              </a:lnSpc>
            </a:pPr>
            <a:r>
              <a:rPr lang="ru-RU" sz="1800" dirty="0"/>
              <a:t>Причина проблем</a:t>
            </a:r>
            <a:endParaRPr lang="en-US" sz="1800" dirty="0"/>
          </a:p>
        </p:txBody>
      </p:sp>
      <p:sp>
        <p:nvSpPr>
          <p:cNvPr id="1347591" name="Line 7"/>
          <p:cNvSpPr>
            <a:spLocks noChangeShapeType="1"/>
          </p:cNvSpPr>
          <p:nvPr/>
        </p:nvSpPr>
        <p:spPr bwMode="auto">
          <a:xfrm>
            <a:off x="638175" y="2601913"/>
            <a:ext cx="141922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1347592" name="Line 8"/>
          <p:cNvSpPr>
            <a:spLocks noChangeShapeType="1"/>
          </p:cNvSpPr>
          <p:nvPr/>
        </p:nvSpPr>
        <p:spPr bwMode="auto">
          <a:xfrm>
            <a:off x="2133600" y="3276600"/>
            <a:ext cx="511175" cy="3175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7593" name="Line 9"/>
          <p:cNvSpPr>
            <a:spLocks noChangeShapeType="1"/>
          </p:cNvSpPr>
          <p:nvPr/>
        </p:nvSpPr>
        <p:spPr bwMode="auto">
          <a:xfrm>
            <a:off x="2133600" y="4191000"/>
            <a:ext cx="471488" cy="212725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7597" name="AutoShape 13"/>
          <p:cNvSpPr>
            <a:spLocks noChangeArrowheads="1"/>
          </p:cNvSpPr>
          <p:nvPr/>
        </p:nvSpPr>
        <p:spPr bwMode="auto">
          <a:xfrm>
            <a:off x="2743200" y="2971800"/>
            <a:ext cx="1362075" cy="560387"/>
          </a:xfrm>
          <a:prstGeom prst="roundRect">
            <a:avLst>
              <a:gd name="adj" fmla="val 0"/>
            </a:avLst>
          </a:prstGeom>
          <a:solidFill>
            <a:srgbClr val="8191B1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rIns="0" anchor="ctr" anchorCtr="1"/>
          <a:lstStyle/>
          <a:p>
            <a:pPr algn="ctr">
              <a:spcBef>
                <a:spcPct val="50000"/>
              </a:spcBef>
              <a:buClr>
                <a:schemeClr val="tx2"/>
              </a:buClr>
              <a:buSzPct val="110000"/>
              <a:buFont typeface="Arial" charset="0"/>
              <a:buNone/>
            </a:pPr>
            <a:r>
              <a:rPr lang="ru-RU" sz="1400" dirty="0">
                <a:solidFill>
                  <a:schemeClr val="bg1"/>
                </a:solidFill>
              </a:rPr>
              <a:t>Оптимизация данных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47598" name="AutoShape 14"/>
          <p:cNvSpPr>
            <a:spLocks noChangeArrowheads="1"/>
          </p:cNvSpPr>
          <p:nvPr/>
        </p:nvSpPr>
        <p:spPr bwMode="auto">
          <a:xfrm>
            <a:off x="2718516" y="4267200"/>
            <a:ext cx="1362075" cy="560388"/>
          </a:xfrm>
          <a:prstGeom prst="roundRect">
            <a:avLst>
              <a:gd name="adj" fmla="val 0"/>
            </a:avLst>
          </a:prstGeom>
          <a:solidFill>
            <a:srgbClr val="8191B1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rIns="0" anchor="ctr" anchorCtr="1"/>
          <a:lstStyle/>
          <a:p>
            <a:pPr algn="ctr">
              <a:spcBef>
                <a:spcPct val="50000"/>
              </a:spcBef>
              <a:buClr>
                <a:schemeClr val="tx2"/>
              </a:buClr>
              <a:buSzPct val="110000"/>
              <a:buFont typeface="Arial" charset="0"/>
              <a:buNone/>
            </a:pPr>
            <a:r>
              <a:rPr lang="ru-RU" sz="1400" dirty="0">
                <a:solidFill>
                  <a:schemeClr val="bg1"/>
                </a:solidFill>
              </a:rPr>
              <a:t>Оптимизация транспорта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47599" name="AutoShape 15"/>
          <p:cNvSpPr>
            <a:spLocks noChangeArrowheads="1"/>
          </p:cNvSpPr>
          <p:nvPr/>
        </p:nvSpPr>
        <p:spPr bwMode="auto">
          <a:xfrm>
            <a:off x="2705637" y="5321121"/>
            <a:ext cx="1362075" cy="560388"/>
          </a:xfrm>
          <a:prstGeom prst="roundRect">
            <a:avLst>
              <a:gd name="adj" fmla="val 0"/>
            </a:avLst>
          </a:prstGeom>
          <a:solidFill>
            <a:srgbClr val="8191B1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rIns="0" anchor="ctr" anchorCtr="1"/>
          <a:lstStyle/>
          <a:p>
            <a:pPr algn="ctr">
              <a:spcBef>
                <a:spcPct val="50000"/>
              </a:spcBef>
              <a:buClr>
                <a:schemeClr val="tx2"/>
              </a:buClr>
              <a:buSzPct val="110000"/>
              <a:buFont typeface="Arial" charset="0"/>
              <a:buNone/>
            </a:pPr>
            <a:r>
              <a:rPr lang="ru-RU" sz="1400">
                <a:solidFill>
                  <a:schemeClr val="bg1"/>
                </a:solidFill>
              </a:rPr>
              <a:t>Оптимизация приложений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347600" name="AutoShape 16"/>
          <p:cNvSpPr>
            <a:spLocks noChangeArrowheads="1"/>
          </p:cNvSpPr>
          <p:nvPr/>
        </p:nvSpPr>
        <p:spPr bwMode="auto">
          <a:xfrm>
            <a:off x="2627313" y="2214563"/>
            <a:ext cx="1538287" cy="3905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  <a:effectLst/>
        </p:spPr>
        <p:txBody>
          <a:bodyPr lIns="0" rIns="0" anchor="ctr"/>
          <a:lstStyle/>
          <a:p>
            <a:pPr algn="ctr">
              <a:lnSpc>
                <a:spcPct val="100000"/>
              </a:lnSpc>
            </a:pPr>
            <a:r>
              <a:rPr lang="ru-RU" sz="1800" dirty="0"/>
              <a:t>Решение</a:t>
            </a:r>
            <a:endParaRPr lang="en-US" sz="1800" dirty="0"/>
          </a:p>
        </p:txBody>
      </p:sp>
      <p:sp>
        <p:nvSpPr>
          <p:cNvPr id="1347601" name="Line 17"/>
          <p:cNvSpPr>
            <a:spLocks noChangeShapeType="1"/>
          </p:cNvSpPr>
          <p:nvPr/>
        </p:nvSpPr>
        <p:spPr bwMode="auto">
          <a:xfrm>
            <a:off x="2743200" y="2603679"/>
            <a:ext cx="141922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1347604" name="Text Box 20"/>
          <p:cNvSpPr txBox="1">
            <a:spLocks noChangeArrowheads="1"/>
          </p:cNvSpPr>
          <p:nvPr/>
        </p:nvSpPr>
        <p:spPr bwMode="auto">
          <a:xfrm>
            <a:off x="4308475" y="2743200"/>
            <a:ext cx="4594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buClr>
                <a:schemeClr val="tx2"/>
              </a:buClr>
              <a:buFont typeface="Arial" charset="0"/>
              <a:buChar char="•"/>
            </a:pPr>
            <a:r>
              <a:rPr lang="ru-RU" sz="1800" b="0" dirty="0">
                <a:solidFill>
                  <a:schemeClr val="tx1"/>
                </a:solidFill>
              </a:rPr>
              <a:t>Оптимизация использования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ru-RU" sz="1800" b="0" dirty="0">
                <a:solidFill>
                  <a:schemeClr val="tx1"/>
                </a:solidFill>
              </a:rPr>
              <a:t>полосы пропускания</a:t>
            </a:r>
            <a:endParaRPr lang="en-US" sz="1800" b="0" dirty="0">
              <a:solidFill>
                <a:schemeClr val="tx1"/>
              </a:solidFill>
            </a:endParaRPr>
          </a:p>
          <a:p>
            <a:pPr marL="231775" indent="-231775">
              <a:buClr>
                <a:schemeClr val="tx2"/>
              </a:buClr>
              <a:buFont typeface="Arial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</a:rPr>
              <a:t>Приоритезация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>
                <a:solidFill>
                  <a:schemeClr val="tx1"/>
                </a:solidFill>
              </a:rPr>
              <a:t>приложений по полосе</a:t>
            </a:r>
            <a:endParaRPr lang="en-US" sz="1800" b="0" dirty="0">
              <a:solidFill>
                <a:schemeClr val="tx1"/>
              </a:solidFill>
            </a:endParaRPr>
          </a:p>
          <a:p>
            <a:pPr marL="231775" indent="-231775">
              <a:buClr>
                <a:schemeClr val="tx2"/>
              </a:buClr>
              <a:buFont typeface="Arial" charset="0"/>
              <a:buChar char="•"/>
            </a:pPr>
            <a:r>
              <a:rPr lang="ru-RU" sz="1800" b="0" dirty="0">
                <a:solidFill>
                  <a:schemeClr val="tx1"/>
                </a:solidFill>
              </a:rPr>
              <a:t>Ускорение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</a:rPr>
              <a:t>репликации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347605" name="Text Box 21"/>
          <p:cNvSpPr txBox="1">
            <a:spLocks noChangeArrowheads="1"/>
          </p:cNvSpPr>
          <p:nvPr/>
        </p:nvSpPr>
        <p:spPr bwMode="auto">
          <a:xfrm>
            <a:off x="4286250" y="4192587"/>
            <a:ext cx="4857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buClr>
                <a:schemeClr val="tx2"/>
              </a:buClr>
              <a:buFont typeface="Arial" charset="0"/>
              <a:buChar char="•"/>
            </a:pPr>
            <a:r>
              <a:rPr lang="ru-RU" sz="1800" b="0">
                <a:solidFill>
                  <a:schemeClr val="tx1"/>
                </a:solidFill>
              </a:rPr>
              <a:t>Устранение неэффективности </a:t>
            </a:r>
            <a:r>
              <a:rPr lang="en-US" sz="1800" b="0">
                <a:solidFill>
                  <a:schemeClr val="tx1"/>
                </a:solidFill>
              </a:rPr>
              <a:t>TCP</a:t>
            </a:r>
          </a:p>
          <a:p>
            <a:pPr marL="231775" indent="-231775">
              <a:buClr>
                <a:schemeClr val="tx2"/>
              </a:buClr>
              <a:buFont typeface="Arial" charset="0"/>
              <a:buChar char="•"/>
            </a:pPr>
            <a:r>
              <a:rPr lang="ru-RU" sz="1800" b="0">
                <a:solidFill>
                  <a:schemeClr val="tx1"/>
                </a:solidFill>
              </a:rPr>
              <a:t>Поддержка</a:t>
            </a:r>
            <a:r>
              <a:rPr lang="en-US" sz="1800" b="0">
                <a:solidFill>
                  <a:schemeClr val="tx1"/>
                </a:solidFill>
              </a:rPr>
              <a:t> SSL</a:t>
            </a:r>
            <a:r>
              <a:rPr lang="ru-RU" sz="1800" b="0">
                <a:solidFill>
                  <a:schemeClr val="tx1"/>
                </a:solidFill>
              </a:rPr>
              <a:t> </a:t>
            </a:r>
            <a:r>
              <a:rPr lang="en-US" sz="1800" b="0">
                <a:solidFill>
                  <a:schemeClr val="tx1"/>
                </a:solidFill>
              </a:rPr>
              <a:t>end-to-end</a:t>
            </a:r>
          </a:p>
        </p:txBody>
      </p:sp>
      <p:sp>
        <p:nvSpPr>
          <p:cNvPr id="1347606" name="Text Box 22"/>
          <p:cNvSpPr txBox="1">
            <a:spLocks noChangeArrowheads="1"/>
          </p:cNvSpPr>
          <p:nvPr/>
        </p:nvSpPr>
        <p:spPr bwMode="auto">
          <a:xfrm>
            <a:off x="4286250" y="5149850"/>
            <a:ext cx="4714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buClr>
                <a:schemeClr val="tx2"/>
              </a:buClr>
              <a:buFont typeface="Arial" charset="0"/>
              <a:buChar char="•"/>
            </a:pPr>
            <a:r>
              <a:rPr lang="ru-RU" sz="1800" b="0">
                <a:solidFill>
                  <a:schemeClr val="tx1"/>
                </a:solidFill>
              </a:rPr>
              <a:t>Оптимизация производительности приложений в </a:t>
            </a:r>
            <a:r>
              <a:rPr lang="en-US" sz="1800" b="0">
                <a:solidFill>
                  <a:schemeClr val="tx1"/>
                </a:solidFill>
              </a:rPr>
              <a:t>WAN</a:t>
            </a:r>
          </a:p>
          <a:p>
            <a:pPr marL="231775" indent="-231775">
              <a:buClr>
                <a:schemeClr val="tx2"/>
              </a:buClr>
              <a:buFont typeface="Arial" charset="0"/>
              <a:buChar char="•"/>
            </a:pPr>
            <a:r>
              <a:rPr lang="ru-RU" sz="1800" b="0">
                <a:solidFill>
                  <a:schemeClr val="tx1"/>
                </a:solidFill>
              </a:rPr>
              <a:t>Уменьшение </a:t>
            </a:r>
            <a:r>
              <a:rPr lang="en-US" sz="1800" b="0">
                <a:solidFill>
                  <a:schemeClr val="tx1"/>
                </a:solidFill>
              </a:rPr>
              <a:t>“</a:t>
            </a:r>
            <a:r>
              <a:rPr lang="ru-RU" sz="1800" b="0">
                <a:solidFill>
                  <a:schemeClr val="tx1"/>
                </a:solidFill>
              </a:rPr>
              <a:t>болтливости</a:t>
            </a:r>
            <a:r>
              <a:rPr lang="en-US" sz="1800" b="0">
                <a:solidFill>
                  <a:schemeClr val="tx1"/>
                </a:solidFill>
              </a:rPr>
              <a:t>” </a:t>
            </a:r>
            <a:r>
              <a:rPr lang="ru-RU" sz="1800" b="0">
                <a:solidFill>
                  <a:schemeClr val="tx1"/>
                </a:solidFill>
              </a:rPr>
              <a:t>протоколов</a:t>
            </a: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1347613" name="Line 29"/>
          <p:cNvSpPr>
            <a:spLocks noChangeShapeType="1"/>
          </p:cNvSpPr>
          <p:nvPr/>
        </p:nvSpPr>
        <p:spPr bwMode="auto">
          <a:xfrm flipV="1">
            <a:off x="2133600" y="4724398"/>
            <a:ext cx="457200" cy="228601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669567" y="4697413"/>
            <a:ext cx="1362075" cy="712787"/>
          </a:xfrm>
          <a:prstGeom prst="roundRect">
            <a:avLst>
              <a:gd name="adj" fmla="val 0"/>
            </a:avLst>
          </a:prstGeom>
          <a:solidFill>
            <a:srgbClr val="8191B1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rIns="0" anchor="ctr" anchorCtr="1"/>
          <a:lstStyle/>
          <a:p>
            <a:pPr algn="ctr">
              <a:spcBef>
                <a:spcPct val="50000"/>
              </a:spcBef>
              <a:buClr>
                <a:schemeClr val="tx2"/>
              </a:buClr>
              <a:buSzPct val="110000"/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Задержки в канале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2133600" y="5257801"/>
            <a:ext cx="471488" cy="212725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2133600" y="5791199"/>
            <a:ext cx="457200" cy="228601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6200"/>
            <a:ext cx="8229600" cy="711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cap="all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Техническое решение: оптимизация трафика</a:t>
            </a:r>
            <a:endParaRPr lang="en-US" sz="2800" cap="all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flipV="1">
            <a:off x="3665538" y="4616450"/>
            <a:ext cx="801687" cy="46355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H="1" flipV="1">
            <a:off x="3729038" y="3771900"/>
            <a:ext cx="760412" cy="595313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Oval 5"/>
          <p:cNvSpPr>
            <a:spLocks noChangeAspect="1" noChangeArrowheads="1"/>
          </p:cNvSpPr>
          <p:nvPr/>
        </p:nvSpPr>
        <p:spPr bwMode="auto">
          <a:xfrm>
            <a:off x="5535613" y="2598738"/>
            <a:ext cx="3443287" cy="1979612"/>
          </a:xfrm>
          <a:prstGeom prst="ellipse">
            <a:avLst/>
          </a:prstGeom>
          <a:solidFill>
            <a:srgbClr val="EAEFF6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</a:pPr>
            <a:endParaRPr lang="ru-RU" sz="2400" b="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4800600" y="4500563"/>
            <a:ext cx="3036888" cy="3175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6" name="Picture 7" descr="icon_clou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6400" y="4097338"/>
            <a:ext cx="954088" cy="774700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343400" y="4309646"/>
            <a:ext cx="6985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rgbClr val="DDDDDD"/>
              </a:buClr>
              <a:buFont typeface="Wingdings" pitchFamily="2" charset="2"/>
              <a:buNone/>
            </a:pPr>
            <a:r>
              <a:rPr lang="en-US" sz="1600" b="1" dirty="0"/>
              <a:t>WAN</a:t>
            </a:r>
          </a:p>
        </p:txBody>
      </p:sp>
      <p:pic>
        <p:nvPicPr>
          <p:cNvPr id="31" name="Picture 9" descr="icon_SANstorag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34325" y="3856038"/>
            <a:ext cx="679450" cy="1114425"/>
          </a:xfrm>
          <a:prstGeom prst="rect">
            <a:avLst/>
          </a:prstGeom>
          <a:noFill/>
        </p:spPr>
      </p:pic>
      <p:sp>
        <p:nvSpPr>
          <p:cNvPr id="32" name="Oval 10"/>
          <p:cNvSpPr>
            <a:spLocks noChangeAspect="1" noChangeArrowheads="1"/>
          </p:cNvSpPr>
          <p:nvPr/>
        </p:nvSpPr>
        <p:spPr bwMode="auto">
          <a:xfrm flipH="1">
            <a:off x="1220788" y="2811463"/>
            <a:ext cx="2505075" cy="1371600"/>
          </a:xfrm>
          <a:prstGeom prst="ellipse">
            <a:avLst/>
          </a:prstGeom>
          <a:solidFill>
            <a:srgbClr val="E9F5E3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</a:pPr>
            <a:endParaRPr lang="ru-RU" sz="2400" b="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1687513" y="3354388"/>
            <a:ext cx="1495425" cy="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1727200" y="3025775"/>
            <a:ext cx="0" cy="320675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2224088" y="3025775"/>
            <a:ext cx="0" cy="320675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>
            <a:off x="2765425" y="3025775"/>
            <a:ext cx="0" cy="320675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1968500" y="3346450"/>
            <a:ext cx="357188" cy="3556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8" name="Picture 16" descr="icon_deskto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5588" y="2592388"/>
            <a:ext cx="449262" cy="647700"/>
          </a:xfrm>
          <a:prstGeom prst="rect">
            <a:avLst/>
          </a:prstGeom>
          <a:noFill/>
        </p:spPr>
      </p:pic>
      <p:pic>
        <p:nvPicPr>
          <p:cNvPr id="39" name="Picture 17" descr="icon_desktop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32000" y="2592388"/>
            <a:ext cx="447675" cy="647700"/>
          </a:xfrm>
          <a:prstGeom prst="rect">
            <a:avLst/>
          </a:prstGeom>
          <a:noFill/>
        </p:spPr>
      </p:pic>
      <p:pic>
        <p:nvPicPr>
          <p:cNvPr id="40" name="Picture 18" descr="icon_desktop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32063" y="2592388"/>
            <a:ext cx="447675" cy="647700"/>
          </a:xfrm>
          <a:prstGeom prst="rect">
            <a:avLst/>
          </a:prstGeom>
          <a:noFill/>
        </p:spPr>
      </p:pic>
      <p:sp>
        <p:nvSpPr>
          <p:cNvPr id="41" name="Line 19"/>
          <p:cNvSpPr>
            <a:spLocks noChangeShapeType="1"/>
          </p:cNvSpPr>
          <p:nvPr/>
        </p:nvSpPr>
        <p:spPr bwMode="auto">
          <a:xfrm>
            <a:off x="2284413" y="3808413"/>
            <a:ext cx="1495425" cy="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" name="Oval 20"/>
          <p:cNvSpPr>
            <a:spLocks noChangeAspect="1" noChangeArrowheads="1"/>
          </p:cNvSpPr>
          <p:nvPr/>
        </p:nvSpPr>
        <p:spPr bwMode="auto">
          <a:xfrm flipH="1">
            <a:off x="1254125" y="4816475"/>
            <a:ext cx="2505075" cy="1371600"/>
          </a:xfrm>
          <a:prstGeom prst="ellipse">
            <a:avLst/>
          </a:prstGeom>
          <a:solidFill>
            <a:srgbClr val="E9F5E3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</a:pPr>
            <a:endParaRPr lang="ru-RU" sz="2400" b="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4800600" y="5254625"/>
            <a:ext cx="16605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DDDDDD"/>
              </a:buClr>
              <a:buFont typeface="Wingdings" pitchFamily="2" charset="2"/>
              <a:buNone/>
            </a:pPr>
            <a:r>
              <a:rPr lang="ru-RU" sz="1200" b="1" dirty="0" smtClean="0"/>
              <a:t>КОРПОРАТИВНЫЙ ЦОД</a:t>
            </a:r>
            <a:endParaRPr lang="en-US" sz="1200" b="1" dirty="0"/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722313" y="3425825"/>
            <a:ext cx="182562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>
              <a:spcBef>
                <a:spcPct val="50000"/>
              </a:spcBef>
              <a:buClr>
                <a:srgbClr val="DDDDDD"/>
              </a:buClr>
              <a:buFont typeface="Wingdings" pitchFamily="2" charset="2"/>
              <a:buNone/>
            </a:pPr>
            <a:r>
              <a:rPr lang="ru-RU" sz="1200" b="1"/>
              <a:t>ФИЛИАЛ</a:t>
            </a:r>
            <a:endParaRPr lang="en-US" sz="1200" b="1"/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512763" y="5472113"/>
            <a:ext cx="18272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rgbClr val="DDDDDD"/>
              </a:buClr>
              <a:buFont typeface="Wingdings" pitchFamily="2" charset="2"/>
              <a:buNone/>
            </a:pPr>
            <a:r>
              <a:rPr lang="ru-RU" sz="1200" b="1" dirty="0"/>
              <a:t>МОБИЛЬНЫЕ ПОЛЬЗОВАТЕЛИ</a:t>
            </a:r>
            <a:endParaRPr lang="en-US" sz="1200" b="1" dirty="0"/>
          </a:p>
        </p:txBody>
      </p:sp>
      <p:pic>
        <p:nvPicPr>
          <p:cNvPr id="46" name="Picture 24" descr="firew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1013" y="3590925"/>
            <a:ext cx="273050" cy="430213"/>
          </a:xfrm>
          <a:prstGeom prst="rect">
            <a:avLst/>
          </a:prstGeom>
          <a:noFill/>
        </p:spPr>
      </p:pic>
      <p:pic>
        <p:nvPicPr>
          <p:cNvPr id="47" name="Picture 25" descr="firew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3125" y="4287838"/>
            <a:ext cx="266700" cy="419100"/>
          </a:xfrm>
          <a:prstGeom prst="rect">
            <a:avLst/>
          </a:prstGeom>
          <a:noFill/>
        </p:spPr>
      </p:pic>
      <p:pic>
        <p:nvPicPr>
          <p:cNvPr id="48" name="Picture 26" descr="rout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1063" y="3681413"/>
            <a:ext cx="390525" cy="220662"/>
          </a:xfrm>
          <a:prstGeom prst="rect">
            <a:avLst/>
          </a:prstGeom>
          <a:noFill/>
        </p:spPr>
      </p:pic>
      <p:pic>
        <p:nvPicPr>
          <p:cNvPr id="49" name="Picture 27" descr="rout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76863" y="4389438"/>
            <a:ext cx="392112" cy="220662"/>
          </a:xfrm>
          <a:prstGeom prst="rect">
            <a:avLst/>
          </a:prstGeom>
          <a:noFill/>
        </p:spPr>
      </p:pic>
      <p:pic>
        <p:nvPicPr>
          <p:cNvPr id="50" name="Picture 28" descr="steelhead-1U_flipped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168525" y="3514725"/>
            <a:ext cx="722313" cy="479425"/>
          </a:xfrm>
          <a:prstGeom prst="rect">
            <a:avLst/>
          </a:prstGeom>
          <a:noFill/>
        </p:spPr>
      </p:pic>
      <p:pic>
        <p:nvPicPr>
          <p:cNvPr id="51" name="Picture 29" descr="steelhead-1U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937375" y="4964113"/>
            <a:ext cx="709613" cy="471487"/>
          </a:xfrm>
          <a:prstGeom prst="rect">
            <a:avLst/>
          </a:prstGeom>
          <a:noFill/>
        </p:spPr>
      </p:pic>
      <p:pic>
        <p:nvPicPr>
          <p:cNvPr id="52" name="Picture 30" descr="SHM-on-laptop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778000" y="4497388"/>
            <a:ext cx="646113" cy="593725"/>
          </a:xfrm>
          <a:prstGeom prst="rect">
            <a:avLst/>
          </a:prstGeom>
          <a:noFill/>
        </p:spPr>
      </p:pic>
      <p:pic>
        <p:nvPicPr>
          <p:cNvPr id="53" name="Picture 31" descr="SHM-on-laptop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60550" y="5041900"/>
            <a:ext cx="646113" cy="593725"/>
          </a:xfrm>
          <a:prstGeom prst="rect">
            <a:avLst/>
          </a:prstGeom>
          <a:noFill/>
        </p:spPr>
      </p:pic>
      <p:pic>
        <p:nvPicPr>
          <p:cNvPr id="54" name="Picture 32" descr="SHM-on-laptop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478088" y="4610100"/>
            <a:ext cx="646112" cy="593725"/>
          </a:xfrm>
          <a:prstGeom prst="rect">
            <a:avLst/>
          </a:prstGeom>
          <a:noFill/>
        </p:spPr>
      </p:pic>
      <p:pic>
        <p:nvPicPr>
          <p:cNvPr id="55" name="Picture 33" descr="SHM-on-laptop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581275" y="5110163"/>
            <a:ext cx="646113" cy="593725"/>
          </a:xfrm>
          <a:prstGeom prst="rect">
            <a:avLst/>
          </a:prstGeom>
          <a:noFill/>
        </p:spPr>
      </p:pic>
      <p:pic>
        <p:nvPicPr>
          <p:cNvPr id="56" name="Picture 34" descr="steelhead-1U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937375" y="4783138"/>
            <a:ext cx="709613" cy="469900"/>
          </a:xfrm>
          <a:prstGeom prst="rect">
            <a:avLst/>
          </a:prstGeom>
          <a:noFill/>
        </p:spPr>
      </p:pic>
      <p:pic>
        <p:nvPicPr>
          <p:cNvPr id="57" name="Picture 35" descr="steelhead-1U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937375" y="4622800"/>
            <a:ext cx="709613" cy="469900"/>
          </a:xfrm>
          <a:prstGeom prst="rect">
            <a:avLst/>
          </a:prstGeom>
          <a:noFill/>
        </p:spPr>
      </p:pic>
      <p:pic>
        <p:nvPicPr>
          <p:cNvPr id="58" name="Picture 36" descr="interceptor_right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480175" y="4249738"/>
            <a:ext cx="560388" cy="417512"/>
          </a:xfrm>
          <a:prstGeom prst="rect">
            <a:avLst/>
          </a:prstGeom>
          <a:noFill/>
        </p:spPr>
      </p:pic>
      <p:pic>
        <p:nvPicPr>
          <p:cNvPr id="59" name="Picture 37" descr="steelhead-1U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105650" y="3681413"/>
            <a:ext cx="747713" cy="496887"/>
          </a:xfrm>
          <a:prstGeom prst="rect">
            <a:avLst/>
          </a:prstGeom>
          <a:noFill/>
        </p:spPr>
      </p:pic>
      <p:pic>
        <p:nvPicPr>
          <p:cNvPr id="60" name="Picture 38" descr="SHM-controller_righ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9300" y="3536950"/>
            <a:ext cx="752475" cy="514350"/>
          </a:xfrm>
          <a:prstGeom prst="rect">
            <a:avLst/>
          </a:prstGeom>
          <a:noFill/>
        </p:spPr>
      </p:pic>
      <p:cxnSp>
        <p:nvCxnSpPr>
          <p:cNvPr id="61" name="AutoShape 39"/>
          <p:cNvCxnSpPr>
            <a:cxnSpLocks noChangeShapeType="1"/>
          </p:cNvCxnSpPr>
          <p:nvPr/>
        </p:nvCxnSpPr>
        <p:spPr bwMode="auto">
          <a:xfrm rot="16200000" flipH="1">
            <a:off x="6753225" y="4673600"/>
            <a:ext cx="190500" cy="177800"/>
          </a:xfrm>
          <a:prstGeom prst="bentConnector2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</p:cxnSp>
      <p:cxnSp>
        <p:nvCxnSpPr>
          <p:cNvPr id="62" name="AutoShape 40"/>
          <p:cNvCxnSpPr>
            <a:cxnSpLocks noChangeShapeType="1"/>
          </p:cNvCxnSpPr>
          <p:nvPr/>
        </p:nvCxnSpPr>
        <p:spPr bwMode="auto">
          <a:xfrm rot="10800000">
            <a:off x="6759575" y="4667250"/>
            <a:ext cx="177800" cy="352425"/>
          </a:xfrm>
          <a:prstGeom prst="bentConnector2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</p:cxnSp>
      <p:cxnSp>
        <p:nvCxnSpPr>
          <p:cNvPr id="63" name="AutoShape 41"/>
          <p:cNvCxnSpPr>
            <a:cxnSpLocks noChangeShapeType="1"/>
          </p:cNvCxnSpPr>
          <p:nvPr/>
        </p:nvCxnSpPr>
        <p:spPr bwMode="auto">
          <a:xfrm rot="10800000">
            <a:off x="6759575" y="4667250"/>
            <a:ext cx="177800" cy="533400"/>
          </a:xfrm>
          <a:prstGeom prst="bentConnector2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</p:spPr>
      </p:cxn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5343525" y="4737100"/>
            <a:ext cx="9794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rgbClr val="DDDDDD"/>
              </a:buClr>
              <a:buFont typeface="Wingdings" pitchFamily="2" charset="2"/>
              <a:buNone/>
            </a:pPr>
            <a:r>
              <a:rPr lang="en-US" sz="1000" dirty="0"/>
              <a:t>Interceptor </a:t>
            </a:r>
            <a:r>
              <a:rPr lang="en-US" sz="800" dirty="0"/>
              <a:t>(</a:t>
            </a:r>
            <a:r>
              <a:rPr lang="ru-RU" sz="800" dirty="0"/>
              <a:t>опционально</a:t>
            </a:r>
            <a:r>
              <a:rPr lang="en-US" sz="800" dirty="0"/>
              <a:t>)</a:t>
            </a:r>
          </a:p>
        </p:txBody>
      </p:sp>
      <p:sp>
        <p:nvSpPr>
          <p:cNvPr id="65" name="Text Box 43"/>
          <p:cNvSpPr txBox="1">
            <a:spLocks noChangeArrowheads="1"/>
          </p:cNvSpPr>
          <p:nvPr/>
        </p:nvSpPr>
        <p:spPr bwMode="auto">
          <a:xfrm>
            <a:off x="6858000" y="5486400"/>
            <a:ext cx="1955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rgbClr val="DDDDDD"/>
              </a:buClr>
              <a:buFont typeface="Wingdings" pitchFamily="2" charset="2"/>
              <a:buNone/>
            </a:pPr>
            <a:r>
              <a:rPr lang="en-US" sz="1000" dirty="0"/>
              <a:t>Steelhead Appliance</a:t>
            </a:r>
            <a:br>
              <a:rPr lang="en-US" sz="1000" dirty="0"/>
            </a:br>
            <a:r>
              <a:rPr lang="en-US" sz="800" dirty="0"/>
              <a:t>(</a:t>
            </a:r>
            <a:r>
              <a:rPr lang="ru-RU" sz="800" dirty="0"/>
              <a:t>опциональная установка</a:t>
            </a:r>
            <a:r>
              <a:rPr lang="en-US" sz="800" dirty="0"/>
              <a:t> out-of-path)</a:t>
            </a:r>
          </a:p>
        </p:txBody>
      </p:sp>
      <p:sp>
        <p:nvSpPr>
          <p:cNvPr id="66" name="Line 44"/>
          <p:cNvSpPr>
            <a:spLocks noChangeShapeType="1"/>
          </p:cNvSpPr>
          <p:nvPr/>
        </p:nvSpPr>
        <p:spPr bwMode="auto">
          <a:xfrm flipV="1">
            <a:off x="7569200" y="4141788"/>
            <a:ext cx="1588" cy="3556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" name="Text Box 45"/>
          <p:cNvSpPr txBox="1">
            <a:spLocks noChangeArrowheads="1"/>
          </p:cNvSpPr>
          <p:nvPr/>
        </p:nvSpPr>
        <p:spPr bwMode="auto">
          <a:xfrm>
            <a:off x="6030913" y="3071813"/>
            <a:ext cx="178593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>
              <a:spcBef>
                <a:spcPct val="50000"/>
              </a:spcBef>
              <a:buClr>
                <a:srgbClr val="DDDDDD"/>
              </a:buClr>
              <a:buFont typeface="Wingdings" pitchFamily="2" charset="2"/>
              <a:buNone/>
            </a:pPr>
            <a:r>
              <a:rPr lang="en-US" sz="1000" dirty="0"/>
              <a:t>Steelhead Mobile Controller</a:t>
            </a:r>
            <a:br>
              <a:rPr lang="en-US" sz="1000" dirty="0"/>
            </a:br>
            <a:r>
              <a:rPr lang="en-US" sz="800" dirty="0"/>
              <a:t>(</a:t>
            </a:r>
            <a:r>
              <a:rPr lang="ru-RU" sz="800" dirty="0"/>
              <a:t>обязательно</a:t>
            </a:r>
            <a:r>
              <a:rPr lang="en-US" sz="800" dirty="0"/>
              <a:t> for Steelhead Mobile)</a:t>
            </a:r>
          </a:p>
        </p:txBody>
      </p:sp>
      <p:cxnSp>
        <p:nvCxnSpPr>
          <p:cNvPr id="68" name="AutoShape 46"/>
          <p:cNvCxnSpPr>
            <a:cxnSpLocks noChangeShapeType="1"/>
            <a:stCxn id="67" idx="2"/>
          </p:cNvCxnSpPr>
          <p:nvPr/>
        </p:nvCxnSpPr>
        <p:spPr bwMode="auto">
          <a:xfrm rot="16200000" flipH="1">
            <a:off x="6973601" y="3668425"/>
            <a:ext cx="75981" cy="175418"/>
          </a:xfrm>
          <a:prstGeom prst="bentConnector2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9" name="Text Box 47"/>
          <p:cNvSpPr txBox="1">
            <a:spLocks noChangeArrowheads="1"/>
          </p:cNvSpPr>
          <p:nvPr/>
        </p:nvSpPr>
        <p:spPr bwMode="auto">
          <a:xfrm>
            <a:off x="4506913" y="3408363"/>
            <a:ext cx="2006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>
              <a:spcBef>
                <a:spcPct val="50000"/>
              </a:spcBef>
              <a:buClr>
                <a:srgbClr val="DDDDDD"/>
              </a:buClr>
              <a:buFont typeface="Wingdings" pitchFamily="2" charset="2"/>
              <a:buNone/>
            </a:pPr>
            <a:r>
              <a:rPr lang="en-US" sz="1000"/>
              <a:t>Central Management Console</a:t>
            </a:r>
            <a:br>
              <a:rPr lang="en-US" sz="1000"/>
            </a:br>
            <a:r>
              <a:rPr lang="en-US" sz="800"/>
              <a:t>(</a:t>
            </a:r>
            <a:r>
              <a:rPr lang="ru-RU" sz="800"/>
              <a:t>опционально для устройств</a:t>
            </a:r>
            <a:r>
              <a:rPr lang="en-US" sz="800"/>
              <a:t> Steelhead)</a:t>
            </a:r>
            <a:endParaRPr lang="en-US" sz="600"/>
          </a:p>
        </p:txBody>
      </p:sp>
      <p:cxnSp>
        <p:nvCxnSpPr>
          <p:cNvPr id="70" name="AutoShape 48"/>
          <p:cNvCxnSpPr>
            <a:cxnSpLocks noChangeShapeType="1"/>
          </p:cNvCxnSpPr>
          <p:nvPr/>
        </p:nvCxnSpPr>
        <p:spPr bwMode="auto">
          <a:xfrm>
            <a:off x="6248402" y="3810000"/>
            <a:ext cx="857247" cy="1206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1" name="Text Box 49"/>
          <p:cNvSpPr txBox="1">
            <a:spLocks noChangeArrowheads="1"/>
          </p:cNvSpPr>
          <p:nvPr/>
        </p:nvSpPr>
        <p:spPr bwMode="auto">
          <a:xfrm>
            <a:off x="287338" y="3800475"/>
            <a:ext cx="148272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>
              <a:spcBef>
                <a:spcPct val="50000"/>
              </a:spcBef>
              <a:buClr>
                <a:srgbClr val="DDDDDD"/>
              </a:buClr>
              <a:buFont typeface="Wingdings" pitchFamily="2" charset="2"/>
              <a:buNone/>
            </a:pPr>
            <a:r>
              <a:rPr lang="en-US" sz="1000" dirty="0"/>
              <a:t>Steelhead Appliance</a:t>
            </a:r>
            <a:br>
              <a:rPr lang="en-US" sz="1000" dirty="0"/>
            </a:br>
            <a:r>
              <a:rPr lang="en-US" sz="800" dirty="0"/>
              <a:t>(</a:t>
            </a:r>
            <a:r>
              <a:rPr lang="ru-RU" sz="800" dirty="0"/>
              <a:t>установка </a:t>
            </a:r>
            <a:r>
              <a:rPr lang="en-US" sz="800" dirty="0"/>
              <a:t>In-path)</a:t>
            </a:r>
          </a:p>
        </p:txBody>
      </p:sp>
      <p:sp>
        <p:nvSpPr>
          <p:cNvPr id="72" name="Text Box 50"/>
          <p:cNvSpPr txBox="1">
            <a:spLocks noChangeArrowheads="1"/>
          </p:cNvSpPr>
          <p:nvPr/>
        </p:nvSpPr>
        <p:spPr bwMode="auto">
          <a:xfrm>
            <a:off x="423863" y="4775200"/>
            <a:ext cx="1482725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>
              <a:spcBef>
                <a:spcPct val="50000"/>
              </a:spcBef>
              <a:buClr>
                <a:srgbClr val="DDDDDD"/>
              </a:buClr>
              <a:buFont typeface="Wingdings" pitchFamily="2" charset="2"/>
              <a:buNone/>
            </a:pPr>
            <a:r>
              <a:rPr lang="en-US" sz="1000"/>
              <a:t>Steelhead Mobile</a:t>
            </a:r>
            <a:br>
              <a:rPr lang="en-US" sz="1000"/>
            </a:br>
            <a:r>
              <a:rPr lang="en-US" sz="800"/>
              <a:t>(</a:t>
            </a:r>
            <a:r>
              <a:rPr lang="ru-RU" sz="800"/>
              <a:t>программная установка</a:t>
            </a:r>
            <a:r>
              <a:rPr lang="en-US" sz="800"/>
              <a:t>)</a:t>
            </a:r>
          </a:p>
        </p:txBody>
      </p:sp>
      <p:grpSp>
        <p:nvGrpSpPr>
          <p:cNvPr id="73" name="Group 51"/>
          <p:cNvGrpSpPr>
            <a:grpSpLocks/>
          </p:cNvGrpSpPr>
          <p:nvPr/>
        </p:nvGrpSpPr>
        <p:grpSpPr bwMode="auto">
          <a:xfrm>
            <a:off x="6083300" y="4584700"/>
            <a:ext cx="487363" cy="314325"/>
            <a:chOff x="3804" y="2215"/>
            <a:chExt cx="307" cy="198"/>
          </a:xfrm>
        </p:grpSpPr>
        <p:sp>
          <p:nvSpPr>
            <p:cNvPr id="74" name="Line 52"/>
            <p:cNvSpPr>
              <a:spLocks noChangeShapeType="1"/>
            </p:cNvSpPr>
            <p:nvPr/>
          </p:nvSpPr>
          <p:spPr bwMode="auto">
            <a:xfrm>
              <a:off x="3804" y="2413"/>
              <a:ext cx="29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5" name="Line 53"/>
            <p:cNvSpPr>
              <a:spLocks noChangeShapeType="1"/>
            </p:cNvSpPr>
            <p:nvPr/>
          </p:nvSpPr>
          <p:spPr bwMode="auto">
            <a:xfrm flipV="1">
              <a:off x="4111" y="2215"/>
              <a:ext cx="0" cy="19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80" name="Picture 10" descr="Riverbed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83391" y="6059487"/>
            <a:ext cx="3608209" cy="64611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600"/>
            <a:ext cx="8229600" cy="685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cap="all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Показатели ускорения основных корпоративных приложений</a:t>
            </a:r>
            <a:endParaRPr lang="en-US" sz="2800" cap="all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11747" name="Picture 3" descr="performance-improvement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825" y="2346326"/>
            <a:ext cx="6886575" cy="3910952"/>
          </a:xfrm>
          <a:prstGeom prst="rect">
            <a:avLst/>
          </a:prstGeom>
          <a:noFill/>
        </p:spPr>
      </p:pic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284163" y="2447925"/>
            <a:ext cx="1066800" cy="457200"/>
          </a:xfrm>
          <a:prstGeom prst="rect">
            <a:avLst/>
          </a:prstGeom>
          <a:solidFill>
            <a:srgbClr val="8191B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rIns="0" anchor="ctr" anchorCtr="1"/>
          <a:lstStyle/>
          <a:p>
            <a:pPr marL="231775" indent="-231775" algn="ctr">
              <a:lnSpc>
                <a:spcPct val="10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None/>
              <a:defRPr/>
            </a:pPr>
            <a:r>
              <a:rPr lang="ru-RU" sz="1600">
                <a:solidFill>
                  <a:schemeClr val="bg1"/>
                </a:solidFill>
              </a:rPr>
              <a:t>Файлы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84163" y="3006725"/>
            <a:ext cx="1066800" cy="457200"/>
          </a:xfrm>
          <a:prstGeom prst="rect">
            <a:avLst/>
          </a:prstGeom>
          <a:solidFill>
            <a:srgbClr val="8191B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rIns="0" anchor="ctr" anchorCtr="1"/>
          <a:lstStyle/>
          <a:p>
            <a:pPr marL="231775" indent="-231775" algn="ctr">
              <a:lnSpc>
                <a:spcPct val="10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None/>
              <a:defRPr/>
            </a:pPr>
            <a:r>
              <a:rPr lang="ru-RU" sz="1600">
                <a:solidFill>
                  <a:schemeClr val="bg1"/>
                </a:solidFill>
              </a:rPr>
              <a:t>Почта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284163" y="3565525"/>
            <a:ext cx="1066800" cy="457200"/>
          </a:xfrm>
          <a:prstGeom prst="rect">
            <a:avLst/>
          </a:prstGeom>
          <a:solidFill>
            <a:srgbClr val="8191B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rIns="0" anchor="ctr" anchorCtr="1"/>
          <a:lstStyle/>
          <a:p>
            <a:pPr marL="231775" indent="-231775" algn="ctr">
              <a:lnSpc>
                <a:spcPct val="10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None/>
              <a:defRPr/>
            </a:pPr>
            <a:r>
              <a:rPr lang="en-US" sz="1600">
                <a:solidFill>
                  <a:schemeClr val="bg1"/>
                </a:solidFill>
              </a:rPr>
              <a:t>Web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284163" y="4124325"/>
            <a:ext cx="1066800" cy="457200"/>
          </a:xfrm>
          <a:prstGeom prst="rect">
            <a:avLst/>
          </a:prstGeom>
          <a:solidFill>
            <a:srgbClr val="8191B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rIns="0" anchor="ctr" anchorCtr="1"/>
          <a:lstStyle/>
          <a:p>
            <a:pPr marL="231775" indent="-231775" algn="ctr">
              <a:lnSpc>
                <a:spcPct val="10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None/>
              <a:defRPr/>
            </a:pPr>
            <a:r>
              <a:rPr lang="ru-RU" sz="1400" dirty="0">
                <a:solidFill>
                  <a:schemeClr val="bg1"/>
                </a:solidFill>
              </a:rPr>
              <a:t>Хранилища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284163" y="5241925"/>
            <a:ext cx="1066800" cy="457200"/>
          </a:xfrm>
          <a:prstGeom prst="rect">
            <a:avLst/>
          </a:prstGeom>
          <a:solidFill>
            <a:srgbClr val="8191B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rIns="0" anchor="ctr" anchorCtr="1"/>
          <a:lstStyle/>
          <a:p>
            <a:pPr marL="231775" indent="-231775" algn="ctr">
              <a:lnSpc>
                <a:spcPct val="10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СУБД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284163" y="5800725"/>
            <a:ext cx="1066800" cy="457200"/>
          </a:xfrm>
          <a:prstGeom prst="rect">
            <a:avLst/>
          </a:prstGeom>
          <a:solidFill>
            <a:srgbClr val="8191B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rIns="0" anchor="ctr" anchorCtr="1"/>
          <a:lstStyle/>
          <a:p>
            <a:pPr marL="231775" indent="-231775" algn="ctr">
              <a:lnSpc>
                <a:spcPct val="10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None/>
              <a:defRPr/>
            </a:pPr>
            <a:r>
              <a:rPr lang="en-US" sz="1600">
                <a:solidFill>
                  <a:schemeClr val="bg1"/>
                </a:solidFill>
              </a:rPr>
              <a:t>ERP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284163" y="4683125"/>
            <a:ext cx="1066800" cy="457200"/>
          </a:xfrm>
          <a:prstGeom prst="rect">
            <a:avLst/>
          </a:prstGeom>
          <a:solidFill>
            <a:srgbClr val="8191B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rIns="0" anchor="ctr" anchorCtr="1"/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charset="0"/>
              <a:buNone/>
              <a:defRPr/>
            </a:pPr>
            <a:r>
              <a:rPr lang="ru-RU" sz="1400" dirty="0" err="1" smtClean="0">
                <a:solidFill>
                  <a:schemeClr val="bg1"/>
                </a:solidFill>
              </a:rPr>
              <a:t>Докумето-оборот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3106" y="6324600"/>
            <a:ext cx="4828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+ Сотни тысяч </a:t>
            </a:r>
            <a:r>
              <a:rPr lang="en-US" sz="2000" dirty="0" smtClean="0"/>
              <a:t>$ </a:t>
            </a:r>
            <a:r>
              <a:rPr lang="ru-RU" sz="2000" dirty="0" smtClean="0"/>
              <a:t>экономии на трафике.</a:t>
            </a:r>
            <a:endParaRPr lang="ru-RU" sz="20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-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">
  <a:themeElements>
    <a:clrScheme name="Custom Design 13">
      <a:dk1>
        <a:srgbClr val="000000"/>
      </a:dk1>
      <a:lt1>
        <a:srgbClr val="FFFFFF"/>
      </a:lt1>
      <a:dk2>
        <a:srgbClr val="72BF44"/>
      </a:dk2>
      <a:lt2>
        <a:srgbClr val="808080"/>
      </a:lt2>
      <a:accent1>
        <a:srgbClr val="72BF44"/>
      </a:accent1>
      <a:accent2>
        <a:srgbClr val="287135"/>
      </a:accent2>
      <a:accent3>
        <a:srgbClr val="FFFFFF"/>
      </a:accent3>
      <a:accent4>
        <a:srgbClr val="000000"/>
      </a:accent4>
      <a:accent5>
        <a:srgbClr val="BCDCB0"/>
      </a:accent5>
      <a:accent6>
        <a:srgbClr val="23662F"/>
      </a:accent6>
      <a:hlink>
        <a:srgbClr val="DF581C"/>
      </a:hlink>
      <a:folHlink>
        <a:srgbClr val="C88C20"/>
      </a:folHlink>
    </a:clrScheme>
    <a:fontScheme name="Custom Design">
      <a:majorFont>
        <a:latin typeface="FreeSetLightC"/>
        <a:ea typeface=""/>
        <a:cs typeface=""/>
      </a:majorFont>
      <a:minorFont>
        <a:latin typeface="Arial Unicode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72BF44"/>
        </a:dk2>
        <a:lt2>
          <a:srgbClr val="808080"/>
        </a:lt2>
        <a:accent1>
          <a:srgbClr val="72BF44"/>
        </a:accent1>
        <a:accent2>
          <a:srgbClr val="287135"/>
        </a:accent2>
        <a:accent3>
          <a:srgbClr val="FFFFFF"/>
        </a:accent3>
        <a:accent4>
          <a:srgbClr val="000000"/>
        </a:accent4>
        <a:accent5>
          <a:srgbClr val="BCDCB0"/>
        </a:accent5>
        <a:accent6>
          <a:srgbClr val="23662F"/>
        </a:accent6>
        <a:hlink>
          <a:srgbClr val="DF581C"/>
        </a:hlink>
        <a:folHlink>
          <a:srgbClr val="C88C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2">
  <a:themeElements>
    <a:clrScheme name="Custom Design 13">
      <a:dk1>
        <a:srgbClr val="000000"/>
      </a:dk1>
      <a:lt1>
        <a:srgbClr val="FFFFFF"/>
      </a:lt1>
      <a:dk2>
        <a:srgbClr val="72BF44"/>
      </a:dk2>
      <a:lt2>
        <a:srgbClr val="808080"/>
      </a:lt2>
      <a:accent1>
        <a:srgbClr val="72BF44"/>
      </a:accent1>
      <a:accent2>
        <a:srgbClr val="287135"/>
      </a:accent2>
      <a:accent3>
        <a:srgbClr val="FFFFFF"/>
      </a:accent3>
      <a:accent4>
        <a:srgbClr val="000000"/>
      </a:accent4>
      <a:accent5>
        <a:srgbClr val="BCDCB0"/>
      </a:accent5>
      <a:accent6>
        <a:srgbClr val="23662F"/>
      </a:accent6>
      <a:hlink>
        <a:srgbClr val="DF581C"/>
      </a:hlink>
      <a:folHlink>
        <a:srgbClr val="C88C20"/>
      </a:folHlink>
    </a:clrScheme>
    <a:fontScheme name="Custom Design">
      <a:majorFont>
        <a:latin typeface="FreeSetLightC"/>
        <a:ea typeface=""/>
        <a:cs typeface=""/>
      </a:majorFont>
      <a:minorFont>
        <a:latin typeface="Arial Unicode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72BF44"/>
        </a:dk2>
        <a:lt2>
          <a:srgbClr val="808080"/>
        </a:lt2>
        <a:accent1>
          <a:srgbClr val="72BF44"/>
        </a:accent1>
        <a:accent2>
          <a:srgbClr val="287135"/>
        </a:accent2>
        <a:accent3>
          <a:srgbClr val="FFFFFF"/>
        </a:accent3>
        <a:accent4>
          <a:srgbClr val="000000"/>
        </a:accent4>
        <a:accent5>
          <a:srgbClr val="BCDCB0"/>
        </a:accent5>
        <a:accent6>
          <a:srgbClr val="23662F"/>
        </a:accent6>
        <a:hlink>
          <a:srgbClr val="DF581C"/>
        </a:hlink>
        <a:folHlink>
          <a:srgbClr val="C88C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heme2">
  <a:themeElements>
    <a:clrScheme name="Custom Design 13">
      <a:dk1>
        <a:srgbClr val="000000"/>
      </a:dk1>
      <a:lt1>
        <a:srgbClr val="FFFFFF"/>
      </a:lt1>
      <a:dk2>
        <a:srgbClr val="72BF44"/>
      </a:dk2>
      <a:lt2>
        <a:srgbClr val="808080"/>
      </a:lt2>
      <a:accent1>
        <a:srgbClr val="72BF44"/>
      </a:accent1>
      <a:accent2>
        <a:srgbClr val="287135"/>
      </a:accent2>
      <a:accent3>
        <a:srgbClr val="FFFFFF"/>
      </a:accent3>
      <a:accent4>
        <a:srgbClr val="000000"/>
      </a:accent4>
      <a:accent5>
        <a:srgbClr val="BCDCB0"/>
      </a:accent5>
      <a:accent6>
        <a:srgbClr val="23662F"/>
      </a:accent6>
      <a:hlink>
        <a:srgbClr val="DF581C"/>
      </a:hlink>
      <a:folHlink>
        <a:srgbClr val="C88C20"/>
      </a:folHlink>
    </a:clrScheme>
    <a:fontScheme name="Custom Design">
      <a:majorFont>
        <a:latin typeface="FreeSetLightC"/>
        <a:ea typeface=""/>
        <a:cs typeface=""/>
      </a:majorFont>
      <a:minorFont>
        <a:latin typeface="Arial Unicode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72BF44"/>
        </a:dk2>
        <a:lt2>
          <a:srgbClr val="808080"/>
        </a:lt2>
        <a:accent1>
          <a:srgbClr val="72BF44"/>
        </a:accent1>
        <a:accent2>
          <a:srgbClr val="287135"/>
        </a:accent2>
        <a:accent3>
          <a:srgbClr val="FFFFFF"/>
        </a:accent3>
        <a:accent4>
          <a:srgbClr val="000000"/>
        </a:accent4>
        <a:accent5>
          <a:srgbClr val="BCDCB0"/>
        </a:accent5>
        <a:accent6>
          <a:srgbClr val="23662F"/>
        </a:accent6>
        <a:hlink>
          <a:srgbClr val="DF581C"/>
        </a:hlink>
        <a:folHlink>
          <a:srgbClr val="C88C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4726</TotalTime>
  <Words>473</Words>
  <Application>Microsoft Office PowerPoint</Application>
  <PresentationFormat>On-screen Show (4:3)</PresentationFormat>
  <Paragraphs>127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Theme1</vt:lpstr>
      <vt:lpstr>Theme-a</vt:lpstr>
      <vt:lpstr>Theme3</vt:lpstr>
      <vt:lpstr>Специальное оформление</vt:lpstr>
      <vt:lpstr>Theme2</vt:lpstr>
      <vt:lpstr>1_Специальное оформление</vt:lpstr>
      <vt:lpstr>1_Theme2</vt:lpstr>
      <vt:lpstr>2_Специальное оформление</vt:lpstr>
      <vt:lpstr>Slide 1</vt:lpstr>
      <vt:lpstr>Slide 2</vt:lpstr>
      <vt:lpstr>Slide 3</vt:lpstr>
      <vt:lpstr>Приоритетные направления сокращения затрат на ИТ</vt:lpstr>
      <vt:lpstr>Повышение эффективности использования серверов: Виртуализация</vt:lpstr>
      <vt:lpstr>Результаты виртуализации в КРОК</vt:lpstr>
      <vt:lpstr>Сокращение затрат на телекоммуникационные услуги</vt:lpstr>
      <vt:lpstr>Техническое решение: оптимизация трафика</vt:lpstr>
      <vt:lpstr>Показатели ускорения основных корпоративных приложений</vt:lpstr>
      <vt:lpstr>Slide 10</vt:lpstr>
      <vt:lpstr>Slide 11</vt:lpstr>
      <vt:lpstr>Slide 12</vt:lpstr>
      <vt:lpstr>Решения для сокращения затрат на ИТ</vt:lpstr>
      <vt:lpstr>Slide 14</vt:lpstr>
    </vt:vector>
  </TitlesOfParts>
  <Company>CROC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Ruslan Zaedinov</dc:creator>
  <cp:lastModifiedBy>rzaedinov</cp:lastModifiedBy>
  <cp:revision>186</cp:revision>
  <dcterms:created xsi:type="dcterms:W3CDTF">2006-08-16T00:00:00Z</dcterms:created>
  <dcterms:modified xsi:type="dcterms:W3CDTF">2009-10-16T07:45:41Z</dcterms:modified>
</cp:coreProperties>
</file>