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4" r:id="rId4"/>
    <p:sldId id="290" r:id="rId5"/>
    <p:sldId id="289" r:id="rId6"/>
    <p:sldId id="272" r:id="rId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24" autoAdjust="0"/>
  </p:normalViewPr>
  <p:slideViewPr>
    <p:cSldViewPr>
      <p:cViewPr>
        <p:scale>
          <a:sx n="89" d="100"/>
          <a:sy n="89" d="100"/>
        </p:scale>
        <p:origin x="-93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A27F04E1-BEC7-422F-ADA1-4D59D454D64E}" type="datetimeFigureOut">
              <a:rPr lang="ru-RU"/>
              <a:pPr>
                <a:defRPr/>
              </a:pPr>
              <a:t>27.11.2009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68F142D-5766-4460-B3E8-00723F1B6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F142D-5766-4460-B3E8-00723F1B650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F142D-5766-4460-B3E8-00723F1B650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71500"/>
            <a:ext cx="12382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4500563" y="6143625"/>
            <a:ext cx="4586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15 лет работаем на успех наших клиентов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ru-RU" sz="4000" b="1" dirty="0" smtClean="0">
                <a:solidFill>
                  <a:srgbClr val="FFC000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lang="ru-RU" sz="2000" dirty="0" smtClean="0">
                <a:solidFill>
                  <a:srgbClr val="92D050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92D050"/>
                </a:solidFill>
              </a:defRPr>
            </a:lvl1pPr>
            <a:lvl2pPr>
              <a:defRPr>
                <a:solidFill>
                  <a:srgbClr val="92D050"/>
                </a:solidFill>
              </a:defRPr>
            </a:lvl2pPr>
            <a:lvl3pPr>
              <a:defRPr>
                <a:solidFill>
                  <a:srgbClr val="92D050"/>
                </a:solidFill>
              </a:defRPr>
            </a:lvl3pPr>
            <a:lvl4pPr>
              <a:defRPr>
                <a:solidFill>
                  <a:srgbClr val="92D050"/>
                </a:solidFill>
              </a:defRPr>
            </a:lvl4pPr>
            <a:lvl5pPr>
              <a:defRPr>
                <a:solidFill>
                  <a:srgbClr val="92D05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7A53-3286-4875-9260-51DB088716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379662"/>
            <a:ext cx="7772400" cy="1362075"/>
          </a:xfr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78620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EE167-ADDA-4D53-8E51-56C7EF0F7D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61A3E-5F11-4E51-A187-B8A633218E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29F3-53D9-4E5A-8362-FECECEDF15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4C5BB-C22A-4D80-B4ED-B9BBCE8891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933DD-298A-4F6B-9299-6B39BB89FA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093364" y="2285992"/>
            <a:ext cx="690766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Спасибо за внимание!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643063" y="3429000"/>
            <a:ext cx="5786437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C000"/>
                </a:solidFill>
                <a:latin typeface="Arial Narrow" pitchFamily="34" charset="0"/>
              </a:rPr>
              <a:t>Группа компаний ПМСОФТ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C000"/>
                </a:solidFill>
                <a:latin typeface="Arial Narrow" pitchFamily="34" charset="0"/>
              </a:rPr>
              <a:t>тел. +7 (495) 232-1100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C000"/>
                </a:solidFill>
                <a:latin typeface="Arial Narrow" pitchFamily="34" charset="0"/>
              </a:rPr>
              <a:t>факс +7 (</a:t>
            </a:r>
            <a:r>
              <a:rPr lang="ru-RU" dirty="0" smtClean="0">
                <a:solidFill>
                  <a:srgbClr val="FFC000"/>
                </a:solidFill>
                <a:latin typeface="Arial Narrow" pitchFamily="34" charset="0"/>
              </a:rPr>
              <a:t>499) </a:t>
            </a:r>
            <a:r>
              <a:rPr lang="ru-RU" dirty="0">
                <a:solidFill>
                  <a:srgbClr val="FFC000"/>
                </a:solidFill>
                <a:latin typeface="Arial Narrow" pitchFamily="34" charset="0"/>
              </a:rPr>
              <a:t>238-1098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C000"/>
                </a:solidFill>
                <a:latin typeface="Arial Narrow" pitchFamily="34" charset="0"/>
              </a:rPr>
              <a:t>sales@pmsoft.ru</a:t>
            </a:r>
            <a:endParaRPr lang="ru-RU" dirty="0">
              <a:solidFill>
                <a:srgbClr val="FFC000"/>
              </a:solidFill>
              <a:latin typeface="Arial Narrow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rgbClr val="FFC000"/>
                </a:solidFill>
                <a:latin typeface="Arial Narrow" pitchFamily="34" charset="0"/>
              </a:rPr>
              <a:t>www.pmsoft.ru</a:t>
            </a:r>
            <a:endParaRPr lang="ru-RU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9F09-5D4F-4ED2-9CB7-A7D6D484D3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28926" y="4194000"/>
            <a:ext cx="6000792" cy="4889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000">
                <a:solidFill>
                  <a:srgbClr val="FF82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5108400"/>
            <a:ext cx="6000792" cy="42385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ABD5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type="body" idx="13"/>
          </p:nvPr>
        </p:nvSpPr>
        <p:spPr>
          <a:xfrm>
            <a:off x="2928926" y="5598000"/>
            <a:ext cx="6001200" cy="5400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ABD5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214313" y="274638"/>
            <a:ext cx="74295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14438"/>
            <a:ext cx="82296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605463" y="6181725"/>
            <a:ext cx="33956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FD5439AA-961A-4DD3-972B-1429C53909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C000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SzPct val="60000"/>
        <a:buBlip>
          <a:blip r:embed="rId11"/>
        </a:buBlip>
        <a:defRPr sz="2800" kern="1200">
          <a:solidFill>
            <a:srgbClr val="FFC000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SzPct val="60000"/>
        <a:buBlip>
          <a:blip r:embed="rId11"/>
        </a:buBlip>
        <a:defRPr sz="2400" kern="1200">
          <a:solidFill>
            <a:srgbClr val="FFC000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SzPct val="60000"/>
        <a:buBlip>
          <a:blip r:embed="rId11"/>
        </a:buBlip>
        <a:defRPr sz="2000" kern="1200">
          <a:solidFill>
            <a:srgbClr val="FFC000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SzPct val="60000"/>
        <a:buBlip>
          <a:blip r:embed="rId11"/>
        </a:buBlip>
        <a:defRPr kern="1200">
          <a:solidFill>
            <a:srgbClr val="FFC000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SzPct val="60000"/>
        <a:buBlip>
          <a:blip r:embed="rId11"/>
        </a:buBlip>
        <a:defRPr sz="1400" kern="1200">
          <a:solidFill>
            <a:srgbClr val="FFC000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/>
              <a:t>Практическая польза от применения календарно-сетевых графиков: обобщение опыта сооружения </a:t>
            </a:r>
            <a:r>
              <a:rPr smtClean="0"/>
              <a:t>АЭС</a:t>
            </a:r>
            <a:endParaRPr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sz="2400"/>
              <a:t>Елена Колосова</a:t>
            </a:r>
            <a:endParaRPr lang="en-US" sz="1600" dirty="0"/>
          </a:p>
          <a:p>
            <a:pPr eaLnBrk="1" hangingPunct="1">
              <a:lnSpc>
                <a:spcPct val="1200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sz="1600"/>
              <a:t>Исполнительный директор группы компаний ПМСОФТ,</a:t>
            </a:r>
          </a:p>
          <a:p>
            <a:pPr eaLnBrk="1" hangingPunct="1">
              <a:lnSpc>
                <a:spcPct val="1200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sz="1600"/>
              <a:t>Президент Российского отделения Международной</a:t>
            </a:r>
            <a:r>
              <a:rPr lang="en-US" sz="1600" dirty="0"/>
              <a:t> </a:t>
            </a:r>
            <a:r>
              <a:rPr sz="1600"/>
              <a:t>Ассоциации Развития Стоимостного Инжиниринга (</a:t>
            </a:r>
            <a:r>
              <a:rPr lang="en-US" sz="1600" dirty="0" err="1"/>
              <a:t>AACE</a:t>
            </a:r>
            <a:r>
              <a:rPr sz="1600"/>
              <a:t>),</a:t>
            </a:r>
          </a:p>
          <a:p>
            <a:pPr eaLnBrk="1" hangingPunct="1">
              <a:lnSpc>
                <a:spcPct val="120000"/>
              </a:lnSpc>
              <a:spcBef>
                <a:spcPts val="300"/>
              </a:spcBef>
              <a:spcAft>
                <a:spcPct val="0"/>
              </a:spcAft>
              <a:defRPr/>
            </a:pPr>
            <a:r>
              <a:rPr sz="1600" smtClean="0"/>
              <a:t>к.т.н</a:t>
            </a:r>
            <a:r>
              <a:rPr sz="1600"/>
              <a:t>., </a:t>
            </a:r>
            <a:r>
              <a:rPr lang="en-US" sz="1600" dirty="0" err="1"/>
              <a:t>CPM</a:t>
            </a:r>
            <a:r>
              <a:rPr lang="en-US" sz="1600" dirty="0"/>
              <a:t> </a:t>
            </a:r>
            <a:r>
              <a:rPr lang="en-US" sz="1600" dirty="0" err="1"/>
              <a:t>IPMA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Календарно-сетевое планирование: вчера и сегодня</a:t>
            </a:r>
            <a:endParaRPr 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4775"/>
            <a:ext cx="8229600" cy="4911725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Календарно-сетевые графики – обязательный атрибут КАЖДОГО проекта сооружения АЭС</a:t>
            </a:r>
          </a:p>
          <a:p>
            <a:pPr lvl="1" eaLnBrk="1" hangingPunct="1"/>
            <a:r>
              <a:rPr lang="ru-RU" sz="1800" dirty="0" smtClean="0"/>
              <a:t>Расчет срока ввода в эксплуатацию (график 3го уровня)</a:t>
            </a:r>
          </a:p>
          <a:p>
            <a:pPr lvl="1" eaLnBrk="1" hangingPunct="1"/>
            <a:r>
              <a:rPr lang="ru-RU" sz="1800" dirty="0" smtClean="0"/>
              <a:t>Контроль текущего состояния: сроки, освоение (график 3-го уровня)</a:t>
            </a:r>
          </a:p>
          <a:p>
            <a:pPr lvl="1" eaLnBrk="1" hangingPunct="1"/>
            <a:r>
              <a:rPr lang="ru-RU" sz="1800" dirty="0" smtClean="0"/>
              <a:t>Организация строительного производства (график 4го уровня)</a:t>
            </a:r>
          </a:p>
          <a:p>
            <a:pPr eaLnBrk="1" hangingPunct="1"/>
            <a:r>
              <a:rPr lang="ru-RU" sz="2000" dirty="0" smtClean="0"/>
              <a:t>Методология разработки графиков 1го-3го уровней разработана, НО…</a:t>
            </a:r>
          </a:p>
          <a:p>
            <a:pPr lvl="1" eaLnBrk="1" hangingPunct="1"/>
            <a:r>
              <a:rPr lang="ru-RU" sz="1800" dirty="0" smtClean="0"/>
              <a:t>Только для реакторов типа </a:t>
            </a:r>
            <a:r>
              <a:rPr lang="ru-RU" sz="1800" dirty="0" err="1" smtClean="0"/>
              <a:t>ВВЭР</a:t>
            </a:r>
            <a:r>
              <a:rPr lang="en-US" sz="1800" dirty="0" smtClean="0"/>
              <a:t>-1000</a:t>
            </a:r>
            <a:endParaRPr lang="ru-RU" sz="1800" dirty="0" smtClean="0"/>
          </a:p>
          <a:p>
            <a:pPr lvl="1" eaLnBrk="1" hangingPunct="1"/>
            <a:r>
              <a:rPr lang="ru-RU" sz="1800" dirty="0" smtClean="0"/>
              <a:t>Требует адаптации и доработки, в т.ч. в части разработки </a:t>
            </a:r>
            <a:r>
              <a:rPr lang="ru-RU" sz="1800" dirty="0" err="1" smtClean="0"/>
              <a:t>РД</a:t>
            </a:r>
            <a:r>
              <a:rPr lang="ru-RU" sz="1800" dirty="0" smtClean="0"/>
              <a:t>, закупочной деятельности</a:t>
            </a:r>
          </a:p>
          <a:p>
            <a:pPr lvl="1" eaLnBrk="1" hangingPunct="1"/>
            <a:r>
              <a:rPr lang="ru-RU" sz="1800" dirty="0" smtClean="0"/>
              <a:t>Необходима методология разработки графиков 4-го уровня</a:t>
            </a:r>
          </a:p>
          <a:p>
            <a:pPr eaLnBrk="1" hangingPunct="1"/>
            <a:r>
              <a:rPr lang="ru-RU" sz="2000" dirty="0" smtClean="0"/>
              <a:t>  Даже если все будет доработано, можно ли констатировать, что календарно-сетевое планирование работает на максимуме эффективности?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717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61CD75-8341-4AF3-8DEC-F345B3671AE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3857628"/>
            <a:ext cx="1357290" cy="9529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2214554"/>
            <a:ext cx="1500166" cy="9407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830364"/>
            <a:ext cx="1571604" cy="884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pSp>
        <p:nvGrpSpPr>
          <p:cNvPr id="2" name="Группа 20"/>
          <p:cNvGrpSpPr/>
          <p:nvPr/>
        </p:nvGrpSpPr>
        <p:grpSpPr>
          <a:xfrm>
            <a:off x="2214546" y="1857364"/>
            <a:ext cx="5715040" cy="1071570"/>
            <a:chOff x="2428860" y="2000240"/>
            <a:chExt cx="5715040" cy="1071570"/>
          </a:xfrm>
          <a:scene3d>
            <a:camera prst="isometricTopUp"/>
            <a:lightRig rig="threePt" dir="t"/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428860" y="2000240"/>
              <a:ext cx="5715040" cy="10715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0" y="2000240"/>
              <a:ext cx="3571900" cy="3693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График 1-го уровня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032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Система многоуровневых графиков</a:t>
            </a:r>
          </a:p>
        </p:txBody>
      </p:sp>
      <p:grpSp>
        <p:nvGrpSpPr>
          <p:cNvPr id="3" name="Группа 21"/>
          <p:cNvGrpSpPr/>
          <p:nvPr/>
        </p:nvGrpSpPr>
        <p:grpSpPr>
          <a:xfrm>
            <a:off x="2357422" y="2071678"/>
            <a:ext cx="5072098" cy="714380"/>
            <a:chOff x="2571736" y="2214554"/>
            <a:chExt cx="5072098" cy="714380"/>
          </a:xfrm>
          <a:scene3d>
            <a:camera prst="isometricTopUp"/>
            <a:lightRig rig="threePt" dir="t"/>
          </a:scene3d>
        </p:grpSpPr>
        <p:sp>
          <p:nvSpPr>
            <p:cNvPr id="8" name="Прямоугольник 7"/>
            <p:cNvSpPr/>
            <p:nvPr/>
          </p:nvSpPr>
          <p:spPr>
            <a:xfrm>
              <a:off x="2571736" y="2214554"/>
              <a:ext cx="928694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00430" y="2500306"/>
              <a:ext cx="3214710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715140" y="2786058"/>
              <a:ext cx="928694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2" name="Shape 11"/>
            <p:cNvCxnSpPr>
              <a:stCxn id="8" idx="3"/>
              <a:endCxn id="9" idx="1"/>
            </p:cNvCxnSpPr>
            <p:nvPr/>
          </p:nvCxnSpPr>
          <p:spPr>
            <a:xfrm>
              <a:off x="3500430" y="2285992"/>
              <a:ext cx="1588" cy="285752"/>
            </a:xfrm>
            <a:prstGeom prst="bentConnector5">
              <a:avLst>
                <a:gd name="adj1" fmla="val 12557750"/>
                <a:gd name="adj2" fmla="val 53404"/>
                <a:gd name="adj3" fmla="val -10007497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hape 16"/>
            <p:cNvCxnSpPr>
              <a:stCxn id="9" idx="3"/>
              <a:endCxn id="10" idx="1"/>
            </p:cNvCxnSpPr>
            <p:nvPr/>
          </p:nvCxnSpPr>
          <p:spPr>
            <a:xfrm>
              <a:off x="6715140" y="2571744"/>
              <a:ext cx="1588" cy="285752"/>
            </a:xfrm>
            <a:prstGeom prst="bentConnector5">
              <a:avLst>
                <a:gd name="adj1" fmla="val 14395470"/>
                <a:gd name="adj2" fmla="val 50000"/>
                <a:gd name="adj3" fmla="val -11845218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2"/>
          <p:cNvGrpSpPr/>
          <p:nvPr/>
        </p:nvGrpSpPr>
        <p:grpSpPr>
          <a:xfrm>
            <a:off x="2357422" y="3071810"/>
            <a:ext cx="5715040" cy="1500198"/>
            <a:chOff x="2428860" y="2000240"/>
            <a:chExt cx="5715040" cy="1071570"/>
          </a:xfrm>
          <a:scene3d>
            <a:camera prst="isometricTopUp"/>
            <a:lightRig rig="threePt" dir="t"/>
          </a:scene3d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2428860" y="2000240"/>
              <a:ext cx="5715040" cy="107157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00" y="2000240"/>
              <a:ext cx="3571900" cy="26380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График 3-го уровня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па 62"/>
          <p:cNvGrpSpPr/>
          <p:nvPr/>
        </p:nvGrpSpPr>
        <p:grpSpPr>
          <a:xfrm>
            <a:off x="2500298" y="3214686"/>
            <a:ext cx="5072098" cy="1143008"/>
            <a:chOff x="2571736" y="3500438"/>
            <a:chExt cx="5072098" cy="1143008"/>
          </a:xfrm>
          <a:scene3d>
            <a:camera prst="isometricTopUp"/>
            <a:lightRig rig="threePt" dir="t"/>
          </a:scene3d>
        </p:grpSpPr>
        <p:sp>
          <p:nvSpPr>
            <p:cNvPr id="26" name="Прямоугольник 25"/>
            <p:cNvSpPr/>
            <p:nvPr/>
          </p:nvSpPr>
          <p:spPr>
            <a:xfrm>
              <a:off x="2571736" y="3500438"/>
              <a:ext cx="428628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714612" y="3857628"/>
              <a:ext cx="428628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2700000">
              <a:off x="3387145" y="3854693"/>
              <a:ext cx="142876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714744" y="3857628"/>
              <a:ext cx="785818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643438" y="3857628"/>
              <a:ext cx="785818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572132" y="3857628"/>
              <a:ext cx="785818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714744" y="4214818"/>
              <a:ext cx="1857388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15008" y="4214818"/>
              <a:ext cx="857256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2700000">
              <a:off x="6673292" y="4215225"/>
              <a:ext cx="142876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000892" y="4214818"/>
              <a:ext cx="64294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000892" y="4500570"/>
              <a:ext cx="64294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38" name="Соединительная линия уступом 37"/>
            <p:cNvCxnSpPr>
              <a:stCxn id="26" idx="3"/>
              <a:endCxn id="28" idx="2"/>
            </p:cNvCxnSpPr>
            <p:nvPr/>
          </p:nvCxnSpPr>
          <p:spPr>
            <a:xfrm>
              <a:off x="3000364" y="3571876"/>
              <a:ext cx="407705" cy="404769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Соединительная линия уступом 39"/>
            <p:cNvCxnSpPr>
              <a:stCxn id="27" idx="3"/>
              <a:endCxn id="28" idx="2"/>
            </p:cNvCxnSpPr>
            <p:nvPr/>
          </p:nvCxnSpPr>
          <p:spPr>
            <a:xfrm>
              <a:off x="3143240" y="3929066"/>
              <a:ext cx="264829" cy="47579"/>
            </a:xfrm>
            <a:prstGeom prst="bentConnector3">
              <a:avLst>
                <a:gd name="adj1" fmla="val 20615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hape 42"/>
            <p:cNvCxnSpPr>
              <a:stCxn id="28" idx="3"/>
              <a:endCxn id="29" idx="1"/>
            </p:cNvCxnSpPr>
            <p:nvPr/>
          </p:nvCxnSpPr>
          <p:spPr>
            <a:xfrm rot="5400000" flipH="1" flipV="1">
              <a:off x="3588130" y="3850032"/>
              <a:ext cx="47579" cy="205647"/>
            </a:xfrm>
            <a:prstGeom prst="bentConnector4">
              <a:avLst>
                <a:gd name="adj1" fmla="val 30667"/>
                <a:gd name="adj2" fmla="val 55087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Соединительная линия уступом 45"/>
            <p:cNvCxnSpPr>
              <a:stCxn id="28" idx="3"/>
              <a:endCxn id="32" idx="1"/>
            </p:cNvCxnSpPr>
            <p:nvPr/>
          </p:nvCxnSpPr>
          <p:spPr>
            <a:xfrm rot="16200000" flipH="1">
              <a:off x="3457115" y="4028626"/>
              <a:ext cx="309611" cy="205647"/>
            </a:xfrm>
            <a:prstGeom prst="bentConnector2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Соединительная линия уступом 48"/>
            <p:cNvCxnSpPr>
              <a:stCxn id="29" idx="3"/>
              <a:endCxn id="30" idx="1"/>
            </p:cNvCxnSpPr>
            <p:nvPr/>
          </p:nvCxnSpPr>
          <p:spPr>
            <a:xfrm>
              <a:off x="4500562" y="3929066"/>
              <a:ext cx="142876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Соединительная линия уступом 50"/>
            <p:cNvCxnSpPr>
              <a:stCxn id="30" idx="3"/>
              <a:endCxn id="31" idx="1"/>
            </p:cNvCxnSpPr>
            <p:nvPr/>
          </p:nvCxnSpPr>
          <p:spPr>
            <a:xfrm>
              <a:off x="5429256" y="3929066"/>
              <a:ext cx="142876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hape 52"/>
            <p:cNvCxnSpPr>
              <a:stCxn id="31" idx="3"/>
              <a:endCxn id="34" idx="1"/>
            </p:cNvCxnSpPr>
            <p:nvPr/>
          </p:nvCxnSpPr>
          <p:spPr>
            <a:xfrm>
              <a:off x="6357950" y="3929066"/>
              <a:ext cx="336266" cy="307083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Соединительная линия уступом 54"/>
            <p:cNvCxnSpPr>
              <a:stCxn id="32" idx="3"/>
              <a:endCxn id="33" idx="1"/>
            </p:cNvCxnSpPr>
            <p:nvPr/>
          </p:nvCxnSpPr>
          <p:spPr>
            <a:xfrm>
              <a:off x="5572132" y="4286256"/>
              <a:ext cx="142876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hape 56"/>
            <p:cNvCxnSpPr>
              <a:stCxn id="33" idx="3"/>
              <a:endCxn id="34" idx="1"/>
            </p:cNvCxnSpPr>
            <p:nvPr/>
          </p:nvCxnSpPr>
          <p:spPr>
            <a:xfrm flipV="1">
              <a:off x="6572264" y="4236149"/>
              <a:ext cx="121952" cy="50107"/>
            </a:xfrm>
            <a:prstGeom prst="bentConnector4">
              <a:avLst>
                <a:gd name="adj1" fmla="val 41421"/>
                <a:gd name="adj2" fmla="val 113449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Соединительная линия уступом 59"/>
            <p:cNvCxnSpPr>
              <a:stCxn id="34" idx="0"/>
              <a:endCxn id="35" idx="1"/>
            </p:cNvCxnSpPr>
            <p:nvPr/>
          </p:nvCxnSpPr>
          <p:spPr>
            <a:xfrm>
              <a:off x="6795244" y="4236149"/>
              <a:ext cx="205648" cy="50107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Соединительная линия уступом 61"/>
            <p:cNvCxnSpPr>
              <a:stCxn id="34" idx="0"/>
              <a:endCxn id="36" idx="1"/>
            </p:cNvCxnSpPr>
            <p:nvPr/>
          </p:nvCxnSpPr>
          <p:spPr>
            <a:xfrm>
              <a:off x="6795244" y="4236149"/>
              <a:ext cx="205648" cy="335859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63"/>
          <p:cNvGrpSpPr/>
          <p:nvPr/>
        </p:nvGrpSpPr>
        <p:grpSpPr>
          <a:xfrm>
            <a:off x="2500298" y="4810464"/>
            <a:ext cx="5715040" cy="1500198"/>
            <a:chOff x="2428860" y="2000240"/>
            <a:chExt cx="5715040" cy="1071570"/>
          </a:xfrm>
          <a:scene3d>
            <a:camera prst="isometricTopUp"/>
            <a:lightRig rig="threePt" dir="t"/>
          </a:scene3d>
        </p:grpSpPr>
        <p:sp>
          <p:nvSpPr>
            <p:cNvPr id="65" name="Скругленный прямоугольник 64"/>
            <p:cNvSpPr/>
            <p:nvPr/>
          </p:nvSpPr>
          <p:spPr>
            <a:xfrm>
              <a:off x="2428860" y="2000240"/>
              <a:ext cx="5715040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572000" y="2000240"/>
              <a:ext cx="3571900" cy="26380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График 4-го уровня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па 132"/>
          <p:cNvGrpSpPr/>
          <p:nvPr/>
        </p:nvGrpSpPr>
        <p:grpSpPr>
          <a:xfrm>
            <a:off x="2714612" y="5096216"/>
            <a:ext cx="4929222" cy="1071570"/>
            <a:chOff x="2643174" y="5429264"/>
            <a:chExt cx="4929222" cy="1071570"/>
          </a:xfrm>
          <a:scene3d>
            <a:camera prst="isometricTopUp"/>
            <a:lightRig rig="threePt" dir="t"/>
          </a:scene3d>
        </p:grpSpPr>
        <p:sp>
          <p:nvSpPr>
            <p:cNvPr id="67" name="Прямоугольник 66"/>
            <p:cNvSpPr/>
            <p:nvPr/>
          </p:nvSpPr>
          <p:spPr>
            <a:xfrm rot="2700000">
              <a:off x="3672897" y="5744607"/>
              <a:ext cx="142876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2643174" y="5429264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2786050" y="5715016"/>
              <a:ext cx="28575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2643174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3071802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3286116" y="5429264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3286116" y="6357958"/>
              <a:ext cx="428628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4000496" y="5715016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4396598" y="5715016"/>
              <a:ext cx="571504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072066" y="5715016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4000496" y="6000768"/>
              <a:ext cx="64294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4714876" y="6000768"/>
              <a:ext cx="500066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 rot="2700000">
              <a:off x="5458846" y="6030359"/>
              <a:ext cx="142876" cy="14287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4071934" y="6357958"/>
              <a:ext cx="28575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643438" y="6357958"/>
              <a:ext cx="28575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5715008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215074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715140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7286644" y="6000768"/>
              <a:ext cx="285752" cy="14287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5786446" y="6286520"/>
              <a:ext cx="64294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643702" y="6286520"/>
              <a:ext cx="642942" cy="1428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89" name="Соединительная линия уступом 88"/>
            <p:cNvCxnSpPr>
              <a:stCxn id="68" idx="3"/>
              <a:endCxn id="72" idx="1"/>
            </p:cNvCxnSpPr>
            <p:nvPr/>
          </p:nvCxnSpPr>
          <p:spPr>
            <a:xfrm>
              <a:off x="2928926" y="5500702"/>
              <a:ext cx="357190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hape 90"/>
            <p:cNvCxnSpPr>
              <a:stCxn id="72" idx="3"/>
              <a:endCxn id="67" idx="1"/>
            </p:cNvCxnSpPr>
            <p:nvPr/>
          </p:nvCxnSpPr>
          <p:spPr>
            <a:xfrm>
              <a:off x="3571868" y="5500702"/>
              <a:ext cx="121953" cy="264829"/>
            </a:xfrm>
            <a:prstGeom prst="bentConnector2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Соединительная линия уступом 92"/>
            <p:cNvCxnSpPr>
              <a:stCxn id="67" idx="0"/>
              <a:endCxn id="74" idx="1"/>
            </p:cNvCxnSpPr>
            <p:nvPr/>
          </p:nvCxnSpPr>
          <p:spPr>
            <a:xfrm>
              <a:off x="3794849" y="5765531"/>
              <a:ext cx="205647" cy="20923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Соединительная линия уступом 94"/>
            <p:cNvCxnSpPr>
              <a:stCxn id="74" idx="3"/>
              <a:endCxn id="75" idx="1"/>
            </p:cNvCxnSpPr>
            <p:nvPr/>
          </p:nvCxnSpPr>
          <p:spPr>
            <a:xfrm>
              <a:off x="4286248" y="5786454"/>
              <a:ext cx="110350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Соединительная линия уступом 98"/>
            <p:cNvCxnSpPr>
              <a:stCxn id="75" idx="3"/>
              <a:endCxn id="76" idx="1"/>
            </p:cNvCxnSpPr>
            <p:nvPr/>
          </p:nvCxnSpPr>
          <p:spPr>
            <a:xfrm>
              <a:off x="4968102" y="5786454"/>
              <a:ext cx="103964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hape 100"/>
            <p:cNvCxnSpPr>
              <a:stCxn id="76" idx="3"/>
              <a:endCxn id="79" idx="1"/>
            </p:cNvCxnSpPr>
            <p:nvPr/>
          </p:nvCxnSpPr>
          <p:spPr>
            <a:xfrm>
              <a:off x="5357818" y="5786454"/>
              <a:ext cx="121952" cy="264829"/>
            </a:xfrm>
            <a:prstGeom prst="bentConnector2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hape 102"/>
            <p:cNvCxnSpPr>
              <a:stCxn id="67" idx="3"/>
              <a:endCxn id="77" idx="1"/>
            </p:cNvCxnSpPr>
            <p:nvPr/>
          </p:nvCxnSpPr>
          <p:spPr>
            <a:xfrm rot="16200000" flipH="1">
              <a:off x="3794849" y="5866558"/>
              <a:ext cx="205647" cy="205647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Соединительная линия уступом 104"/>
            <p:cNvCxnSpPr>
              <a:stCxn id="77" idx="3"/>
              <a:endCxn id="78" idx="1"/>
            </p:cNvCxnSpPr>
            <p:nvPr/>
          </p:nvCxnSpPr>
          <p:spPr>
            <a:xfrm>
              <a:off x="4643438" y="6072206"/>
              <a:ext cx="71438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Соединительная линия уступом 106"/>
            <p:cNvCxnSpPr>
              <a:stCxn id="78" idx="3"/>
              <a:endCxn id="79" idx="2"/>
            </p:cNvCxnSpPr>
            <p:nvPr/>
          </p:nvCxnSpPr>
          <p:spPr>
            <a:xfrm>
              <a:off x="5214942" y="6072206"/>
              <a:ext cx="264828" cy="8010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Соединительная линия уступом 108"/>
            <p:cNvCxnSpPr>
              <a:stCxn id="79" idx="0"/>
              <a:endCxn id="82" idx="1"/>
            </p:cNvCxnSpPr>
            <p:nvPr/>
          </p:nvCxnSpPr>
          <p:spPr>
            <a:xfrm>
              <a:off x="5580798" y="6051283"/>
              <a:ext cx="134210" cy="20923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Соединительная линия уступом 110"/>
            <p:cNvCxnSpPr>
              <a:stCxn id="82" idx="3"/>
              <a:endCxn id="83" idx="1"/>
            </p:cNvCxnSpPr>
            <p:nvPr/>
          </p:nvCxnSpPr>
          <p:spPr>
            <a:xfrm>
              <a:off x="6000760" y="6072206"/>
              <a:ext cx="214314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Соединительная линия уступом 112"/>
            <p:cNvCxnSpPr>
              <a:stCxn id="83" idx="3"/>
              <a:endCxn id="84" idx="1"/>
            </p:cNvCxnSpPr>
            <p:nvPr/>
          </p:nvCxnSpPr>
          <p:spPr>
            <a:xfrm>
              <a:off x="6500826" y="6072206"/>
              <a:ext cx="214314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Соединительная линия уступом 114"/>
            <p:cNvCxnSpPr>
              <a:stCxn id="84" idx="3"/>
              <a:endCxn id="85" idx="1"/>
            </p:cNvCxnSpPr>
            <p:nvPr/>
          </p:nvCxnSpPr>
          <p:spPr>
            <a:xfrm>
              <a:off x="7000892" y="6072206"/>
              <a:ext cx="285752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hape 116"/>
            <p:cNvCxnSpPr>
              <a:stCxn id="79" idx="3"/>
              <a:endCxn id="86" idx="1"/>
            </p:cNvCxnSpPr>
            <p:nvPr/>
          </p:nvCxnSpPr>
          <p:spPr>
            <a:xfrm rot="16200000" flipH="1">
              <a:off x="5580799" y="6152310"/>
              <a:ext cx="205647" cy="205648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8"/>
            <p:cNvCxnSpPr>
              <a:stCxn id="86" idx="3"/>
              <a:endCxn id="87" idx="1"/>
            </p:cNvCxnSpPr>
            <p:nvPr/>
          </p:nvCxnSpPr>
          <p:spPr>
            <a:xfrm>
              <a:off x="6429388" y="6357958"/>
              <a:ext cx="214314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Соединительная линия уступом 120"/>
            <p:cNvCxnSpPr>
              <a:stCxn id="69" idx="3"/>
              <a:endCxn id="67" idx="2"/>
            </p:cNvCxnSpPr>
            <p:nvPr/>
          </p:nvCxnSpPr>
          <p:spPr>
            <a:xfrm>
              <a:off x="3071802" y="5786454"/>
              <a:ext cx="622019" cy="8010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Соединительная линия уступом 122"/>
            <p:cNvCxnSpPr>
              <a:stCxn id="70" idx="3"/>
              <a:endCxn id="71" idx="1"/>
            </p:cNvCxnSpPr>
            <p:nvPr/>
          </p:nvCxnSpPr>
          <p:spPr>
            <a:xfrm>
              <a:off x="2928926" y="6072206"/>
              <a:ext cx="142876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Соединительная линия уступом 124"/>
            <p:cNvCxnSpPr>
              <a:stCxn id="71" idx="3"/>
              <a:endCxn id="80" idx="1"/>
            </p:cNvCxnSpPr>
            <p:nvPr/>
          </p:nvCxnSpPr>
          <p:spPr>
            <a:xfrm>
              <a:off x="3357554" y="6072206"/>
              <a:ext cx="714380" cy="357190"/>
            </a:xfrm>
            <a:prstGeom prst="bentConnector3">
              <a:avLst>
                <a:gd name="adj1" fmla="val 5817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Соединительная линия уступом 127"/>
            <p:cNvCxnSpPr>
              <a:stCxn id="73" idx="3"/>
              <a:endCxn id="80" idx="1"/>
            </p:cNvCxnSpPr>
            <p:nvPr/>
          </p:nvCxnSpPr>
          <p:spPr>
            <a:xfrm>
              <a:off x="3714744" y="6429396"/>
              <a:ext cx="357190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Соединительная линия уступом 129"/>
            <p:cNvCxnSpPr>
              <a:stCxn id="80" idx="3"/>
              <a:endCxn id="81" idx="1"/>
            </p:cNvCxnSpPr>
            <p:nvPr/>
          </p:nvCxnSpPr>
          <p:spPr>
            <a:xfrm>
              <a:off x="4357686" y="6429396"/>
              <a:ext cx="285752" cy="158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Соединительная линия уступом 131"/>
            <p:cNvCxnSpPr>
              <a:stCxn id="81" idx="3"/>
              <a:endCxn id="86" idx="1"/>
            </p:cNvCxnSpPr>
            <p:nvPr/>
          </p:nvCxnSpPr>
          <p:spPr>
            <a:xfrm flipV="1">
              <a:off x="4929190" y="6357958"/>
              <a:ext cx="857256" cy="7143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" name="Прямая соединительная линия 134"/>
          <p:cNvCxnSpPr/>
          <p:nvPr/>
        </p:nvCxnSpPr>
        <p:spPr>
          <a:xfrm rot="5400000">
            <a:off x="3194050" y="3929063"/>
            <a:ext cx="1430337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5501481" y="2713832"/>
            <a:ext cx="1571625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5400000" flipH="1" flipV="1">
            <a:off x="3428207" y="5239544"/>
            <a:ext cx="1714500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rot="5400000" flipH="1" flipV="1">
            <a:off x="4731544" y="4929982"/>
            <a:ext cx="1857375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3" name="Группа 172"/>
          <p:cNvGrpSpPr>
            <a:grpSpLocks/>
          </p:cNvGrpSpPr>
          <p:nvPr/>
        </p:nvGrpSpPr>
        <p:grpSpPr bwMode="auto">
          <a:xfrm>
            <a:off x="4411663" y="2286000"/>
            <a:ext cx="1000125" cy="652463"/>
            <a:chOff x="4626096" y="2428868"/>
            <a:chExt cx="1000132" cy="652234"/>
          </a:xfrm>
        </p:grpSpPr>
        <p:pic>
          <p:nvPicPr>
            <p:cNvPr id="1070" name="Picture 13" descr="C:\Users\kirill.PMSOFT\AppData\Local\Microsoft\Windows\Temporary Internet Files\Content.IE5\K903X7SO\MPj04337360000[1].jp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14876" y="2428868"/>
              <a:ext cx="685787" cy="45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163"/>
            <p:cNvSpPr txBox="1">
              <a:spLocks noChangeArrowheads="1"/>
            </p:cNvSpPr>
            <p:nvPr/>
          </p:nvSpPr>
          <p:spPr bwMode="auto">
            <a:xfrm>
              <a:off x="4626096" y="2819256"/>
              <a:ext cx="1000132" cy="261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Стоимость</a:t>
              </a:r>
            </a:p>
          </p:txBody>
        </p:sp>
      </p:grpSp>
      <p:grpSp>
        <p:nvGrpSpPr>
          <p:cNvPr id="14" name="Группа 171"/>
          <p:cNvGrpSpPr>
            <a:grpSpLocks/>
          </p:cNvGrpSpPr>
          <p:nvPr/>
        </p:nvGrpSpPr>
        <p:grpSpPr bwMode="auto">
          <a:xfrm>
            <a:off x="5607050" y="3357563"/>
            <a:ext cx="1000125" cy="663575"/>
            <a:chOff x="5679082" y="3643314"/>
            <a:chExt cx="1000132" cy="663604"/>
          </a:xfrm>
        </p:grpSpPr>
        <p:pic>
          <p:nvPicPr>
            <p:cNvPr id="1068" name="Picture 13" descr="C:\Users\kirill.PMSOFT\AppData\Local\Microsoft\Windows\Temporary Internet Files\Content.IE5\K903X7SO\MPj04337360000[1].jp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86446" y="3643314"/>
              <a:ext cx="685787" cy="45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Box 164"/>
            <p:cNvSpPr txBox="1">
              <a:spLocks noChangeArrowheads="1"/>
            </p:cNvSpPr>
            <p:nvPr/>
          </p:nvSpPr>
          <p:spPr bwMode="auto">
            <a:xfrm>
              <a:off x="5679082" y="4044969"/>
              <a:ext cx="1000132" cy="261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Стоимость</a:t>
              </a:r>
            </a:p>
          </p:txBody>
        </p:sp>
      </p:grpSp>
      <p:grpSp>
        <p:nvGrpSpPr>
          <p:cNvPr id="15" name="Группа 170"/>
          <p:cNvGrpSpPr>
            <a:grpSpLocks/>
          </p:cNvGrpSpPr>
          <p:nvPr/>
        </p:nvGrpSpPr>
        <p:grpSpPr bwMode="auto">
          <a:xfrm>
            <a:off x="4643438" y="3714750"/>
            <a:ext cx="1071562" cy="1001713"/>
            <a:chOff x="4714876" y="4000504"/>
            <a:chExt cx="1071570" cy="1002391"/>
          </a:xfrm>
        </p:grpSpPr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4929190" y="4000504"/>
            <a:ext cx="541601" cy="628662"/>
          </p:xfrm>
          <a:graphic>
            <a:graphicData uri="http://schemas.openxmlformats.org/presentationml/2006/ole">
              <p:oleObj spid="_x0000_s1027" name="Visio" r:id="rId8" imgW="850011" imgH="985647" progId="Visio.Drawing.11">
                <p:embed/>
              </p:oleObj>
            </a:graphicData>
          </a:graphic>
        </p:graphicFrame>
        <p:sp>
          <p:nvSpPr>
            <p:cNvPr id="1067" name="TextBox 165"/>
            <p:cNvSpPr txBox="1">
              <a:spLocks noChangeArrowheads="1"/>
            </p:cNvSpPr>
            <p:nvPr/>
          </p:nvSpPr>
          <p:spPr bwMode="auto">
            <a:xfrm>
              <a:off x="4714876" y="4572391"/>
              <a:ext cx="1071570" cy="430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Подрядные организации</a:t>
              </a:r>
            </a:p>
          </p:txBody>
        </p:sp>
      </p:grpSp>
      <p:grpSp>
        <p:nvGrpSpPr>
          <p:cNvPr id="16" name="Группа 168"/>
          <p:cNvGrpSpPr>
            <a:grpSpLocks/>
          </p:cNvGrpSpPr>
          <p:nvPr/>
        </p:nvGrpSpPr>
        <p:grpSpPr bwMode="auto">
          <a:xfrm>
            <a:off x="4786313" y="5524500"/>
            <a:ext cx="1000125" cy="809625"/>
            <a:chOff x="5000628" y="5857892"/>
            <a:chExt cx="1000132" cy="808972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5143504" y="5857892"/>
            <a:ext cx="444002" cy="615949"/>
          </p:xfrm>
          <a:graphic>
            <a:graphicData uri="http://schemas.openxmlformats.org/presentationml/2006/ole">
              <p:oleObj spid="_x0000_s1026" name="Visio" r:id="rId9" imgW="598170" imgH="829818" progId="Visio.Drawing.11">
                <p:embed/>
              </p:oleObj>
            </a:graphicData>
          </a:graphic>
        </p:graphicFrame>
        <p:sp>
          <p:nvSpPr>
            <p:cNvPr id="1066" name="TextBox 166"/>
            <p:cNvSpPr txBox="1">
              <a:spLocks noChangeArrowheads="1"/>
            </p:cNvSpPr>
            <p:nvPr/>
          </p:nvSpPr>
          <p:spPr bwMode="auto">
            <a:xfrm>
              <a:off x="5000628" y="6405138"/>
              <a:ext cx="1000132" cy="261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Бригады</a:t>
              </a:r>
            </a:p>
          </p:txBody>
        </p:sp>
      </p:grpSp>
      <p:grpSp>
        <p:nvGrpSpPr>
          <p:cNvPr id="18" name="Группа 169"/>
          <p:cNvGrpSpPr>
            <a:grpSpLocks/>
          </p:cNvGrpSpPr>
          <p:nvPr/>
        </p:nvGrpSpPr>
        <p:grpSpPr bwMode="auto">
          <a:xfrm>
            <a:off x="5786438" y="4881563"/>
            <a:ext cx="1071562" cy="833437"/>
            <a:chOff x="6000760" y="5214950"/>
            <a:chExt cx="1071570" cy="833114"/>
          </a:xfrm>
        </p:grpSpPr>
        <p:pic>
          <p:nvPicPr>
            <p:cNvPr id="1064" name="Picture 8" descr="C:\Users\kirill.PMSOFT\AppData\Local\Microsoft\Windows\Temporary Internet Files\Content.IE5\CJA9S1WQ\MCj03182580000[1].wmf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000760" y="5214950"/>
              <a:ext cx="1000132" cy="581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" name="TextBox 167"/>
            <p:cNvSpPr txBox="1">
              <a:spLocks noChangeArrowheads="1"/>
            </p:cNvSpPr>
            <p:nvPr/>
          </p:nvSpPr>
          <p:spPr bwMode="auto">
            <a:xfrm>
              <a:off x="6072198" y="5786229"/>
              <a:ext cx="1000132" cy="261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Техника</a:t>
              </a:r>
            </a:p>
          </p:txBody>
        </p:sp>
      </p:grpSp>
      <p:sp>
        <p:nvSpPr>
          <p:cNvPr id="178" name="Выноска 1 (без границы) 177"/>
          <p:cNvSpPr/>
          <p:nvPr/>
        </p:nvSpPr>
        <p:spPr>
          <a:xfrm>
            <a:off x="357188" y="2500313"/>
            <a:ext cx="2000250" cy="857250"/>
          </a:xfrm>
          <a:prstGeom prst="callout1">
            <a:avLst>
              <a:gd name="adj1" fmla="val 19806"/>
              <a:gd name="adj2" fmla="val 103915"/>
              <a:gd name="adj3" fmla="val 98771"/>
              <a:gd name="adj4" fmla="val 135471"/>
            </a:avLst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Основные сроки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Целевые задачи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Предварительная стоимость</a:t>
            </a:r>
          </a:p>
        </p:txBody>
      </p:sp>
      <p:sp>
        <p:nvSpPr>
          <p:cNvPr id="179" name="Выноска 1 (без границы) 178"/>
          <p:cNvSpPr/>
          <p:nvPr/>
        </p:nvSpPr>
        <p:spPr>
          <a:xfrm>
            <a:off x="357188" y="3571875"/>
            <a:ext cx="2000250" cy="1214438"/>
          </a:xfrm>
          <a:prstGeom prst="callout1">
            <a:avLst>
              <a:gd name="adj1" fmla="val 19806"/>
              <a:gd name="adj2" fmla="val 103915"/>
              <a:gd name="adj3" fmla="val 91786"/>
              <a:gd name="adj4" fmla="val 135699"/>
            </a:avLst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Основные технологические этапы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Распределение ответственности между организациями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Договорная стоимость</a:t>
            </a:r>
          </a:p>
        </p:txBody>
      </p:sp>
      <p:sp>
        <p:nvSpPr>
          <p:cNvPr id="180" name="Выноска 1 (без границы) 179"/>
          <p:cNvSpPr/>
          <p:nvPr/>
        </p:nvSpPr>
        <p:spPr>
          <a:xfrm>
            <a:off x="357188" y="5000625"/>
            <a:ext cx="2000250" cy="857250"/>
          </a:xfrm>
          <a:prstGeom prst="callout1">
            <a:avLst>
              <a:gd name="adj1" fmla="val 19806"/>
              <a:gd name="adj2" fmla="val 103915"/>
              <a:gd name="adj3" fmla="val 158678"/>
              <a:gd name="adj4" fmla="val 140514"/>
            </a:avLst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Технологические цепочки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200" dirty="0"/>
              <a:t>Распределение ресурсов</a:t>
            </a:r>
          </a:p>
        </p:txBody>
      </p:sp>
      <p:grpSp>
        <p:nvGrpSpPr>
          <p:cNvPr id="19" name="Группа 182"/>
          <p:cNvGrpSpPr>
            <a:grpSpLocks/>
          </p:cNvGrpSpPr>
          <p:nvPr/>
        </p:nvGrpSpPr>
        <p:grpSpPr bwMode="auto">
          <a:xfrm>
            <a:off x="6357938" y="2857500"/>
            <a:ext cx="1000125" cy="715963"/>
            <a:chOff x="6429388" y="3143248"/>
            <a:chExt cx="1000132" cy="715956"/>
          </a:xfrm>
        </p:grpSpPr>
        <p:pic>
          <p:nvPicPr>
            <p:cNvPr id="1062" name="Picture 14" descr="C:\Users\kirill.PMSOFT\AppData\Local\Microsoft\Windows\Temporary Internet Files\Content.IE5\CJA9S1WQ\MCj04338760000[1].png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572264" y="3143248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3" name="TextBox 181"/>
            <p:cNvSpPr txBox="1">
              <a:spLocks noChangeArrowheads="1"/>
            </p:cNvSpPr>
            <p:nvPr/>
          </p:nvSpPr>
          <p:spPr bwMode="auto">
            <a:xfrm>
              <a:off x="6429388" y="3597269"/>
              <a:ext cx="1000132" cy="26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Физобъемы</a:t>
              </a:r>
            </a:p>
          </p:txBody>
        </p:sp>
      </p:grpSp>
      <p:grpSp>
        <p:nvGrpSpPr>
          <p:cNvPr id="21" name="Группа 183"/>
          <p:cNvGrpSpPr>
            <a:grpSpLocks/>
          </p:cNvGrpSpPr>
          <p:nvPr/>
        </p:nvGrpSpPr>
        <p:grpSpPr bwMode="auto">
          <a:xfrm>
            <a:off x="6715125" y="4451350"/>
            <a:ext cx="1000125" cy="715963"/>
            <a:chOff x="6429388" y="3143248"/>
            <a:chExt cx="1000132" cy="715956"/>
          </a:xfrm>
        </p:grpSpPr>
        <p:pic>
          <p:nvPicPr>
            <p:cNvPr id="1060" name="Picture 14" descr="C:\Users\kirill.PMSOFT\AppData\Local\Microsoft\Windows\Temporary Internet Files\Content.IE5\CJA9S1WQ\MCj04338760000[1].png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572264" y="3143248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1" name="TextBox 185"/>
            <p:cNvSpPr txBox="1">
              <a:spLocks noChangeArrowheads="1"/>
            </p:cNvSpPr>
            <p:nvPr/>
          </p:nvSpPr>
          <p:spPr bwMode="auto">
            <a:xfrm>
              <a:off x="6429388" y="3597269"/>
              <a:ext cx="1000132" cy="26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100" b="1">
                  <a:solidFill>
                    <a:schemeClr val="tx2"/>
                  </a:solidFill>
                  <a:latin typeface="Calibri" pitchFamily="34" charset="0"/>
                </a:rPr>
                <a:t>Физобъемы</a:t>
              </a:r>
            </a:p>
          </p:txBody>
        </p:sp>
      </p:grpSp>
      <p:sp>
        <p:nvSpPr>
          <p:cNvPr id="1058" name="Номер слайда 12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9B2B9A-B51B-4927-9096-B3DDC75371D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/>
          </a:p>
        </p:txBody>
      </p:sp>
      <p:sp>
        <p:nvSpPr>
          <p:cNvPr id="124" name="Нижний колонтитул 12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4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Календарно-сетевое планирование сегодня и завтра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11725"/>
          </a:xfrm>
        </p:spPr>
        <p:txBody>
          <a:bodyPr/>
          <a:lstStyle/>
          <a:p>
            <a:r>
              <a:rPr lang="ru-RU" sz="1800" dirty="0" smtClean="0"/>
              <a:t>1-ый уровень</a:t>
            </a:r>
          </a:p>
          <a:p>
            <a:pPr lvl="1"/>
            <a:r>
              <a:rPr lang="ru-RU" sz="1600" dirty="0" smtClean="0"/>
              <a:t>Сегодня:</a:t>
            </a:r>
            <a:r>
              <a:rPr lang="ru-RU" sz="1600" dirty="0" smtClean="0"/>
              <a:t> </a:t>
            </a:r>
            <a:r>
              <a:rPr lang="ru-RU" sz="1600" dirty="0" smtClean="0"/>
              <a:t>директива, определяющая сроки</a:t>
            </a:r>
          </a:p>
          <a:p>
            <a:pPr lvl="1"/>
            <a:r>
              <a:rPr lang="ru-RU" sz="1600" dirty="0" smtClean="0"/>
              <a:t>Завтра: оценка сроков и стоимости сооружения, согласованные основными участниками проекта</a:t>
            </a:r>
          </a:p>
          <a:p>
            <a:r>
              <a:rPr lang="ru-RU" sz="1800" dirty="0" smtClean="0"/>
              <a:t>3-ий </a:t>
            </a:r>
            <a:r>
              <a:rPr lang="ru-RU" sz="1800" dirty="0" smtClean="0"/>
              <a:t>уровень</a:t>
            </a:r>
          </a:p>
          <a:p>
            <a:pPr lvl="1"/>
            <a:r>
              <a:rPr lang="ru-RU" sz="1600" dirty="0" smtClean="0"/>
              <a:t>Сегодня</a:t>
            </a:r>
            <a:r>
              <a:rPr lang="ru-RU" sz="1600" dirty="0" smtClean="0"/>
              <a:t>: график </a:t>
            </a:r>
            <a:r>
              <a:rPr lang="ru-RU" sz="1600" dirty="0" err="1" smtClean="0"/>
              <a:t>СМР</a:t>
            </a:r>
            <a:r>
              <a:rPr lang="ru-RU" sz="1600" dirty="0" smtClean="0"/>
              <a:t> и ПНР в соответствии с Методологией</a:t>
            </a:r>
            <a:endParaRPr lang="ru-RU" sz="1600" dirty="0" smtClean="0"/>
          </a:p>
          <a:p>
            <a:pPr lvl="1"/>
            <a:r>
              <a:rPr lang="ru-RU" sz="1600" dirty="0" smtClean="0"/>
              <a:t>Завтра</a:t>
            </a:r>
            <a:r>
              <a:rPr lang="ru-RU" sz="1600" dirty="0" smtClean="0"/>
              <a:t>: комплексный график сооружения объекта</a:t>
            </a:r>
          </a:p>
          <a:p>
            <a:pPr lvl="2"/>
            <a:r>
              <a:rPr lang="ru-RU" sz="1400" dirty="0" smtClean="0"/>
              <a:t>Разработка </a:t>
            </a:r>
            <a:r>
              <a:rPr lang="ru-RU" sz="1400" dirty="0" err="1" smtClean="0"/>
              <a:t>РД</a:t>
            </a:r>
            <a:r>
              <a:rPr lang="ru-RU" sz="1400" dirty="0" smtClean="0"/>
              <a:t>, комплектация, </a:t>
            </a:r>
            <a:r>
              <a:rPr lang="ru-RU" sz="1400" dirty="0" err="1" smtClean="0"/>
              <a:t>СМР</a:t>
            </a:r>
            <a:r>
              <a:rPr lang="ru-RU" sz="1400" dirty="0" smtClean="0"/>
              <a:t>, ПНР</a:t>
            </a:r>
          </a:p>
          <a:p>
            <a:pPr lvl="2"/>
            <a:r>
              <a:rPr lang="ru-RU" sz="1400" dirty="0" smtClean="0"/>
              <a:t>Оценка трудоемкости на основании отраслевых нормативов </a:t>
            </a:r>
          </a:p>
          <a:p>
            <a:pPr lvl="2"/>
            <a:r>
              <a:rPr lang="ru-RU" sz="1400" dirty="0" smtClean="0"/>
              <a:t>Оценка стоимости по платежным этапам вместо графика освоения затрат</a:t>
            </a:r>
            <a:endParaRPr lang="ru-RU" sz="1400" dirty="0" smtClean="0"/>
          </a:p>
          <a:p>
            <a:r>
              <a:rPr lang="ru-RU" sz="1800" dirty="0" smtClean="0"/>
              <a:t>4-ый </a:t>
            </a:r>
            <a:r>
              <a:rPr lang="ru-RU" sz="1800" dirty="0" smtClean="0"/>
              <a:t>уровень</a:t>
            </a:r>
          </a:p>
          <a:p>
            <a:pPr lvl="1"/>
            <a:r>
              <a:rPr lang="ru-RU" sz="1600" dirty="0" smtClean="0"/>
              <a:t>Сегодня</a:t>
            </a:r>
            <a:r>
              <a:rPr lang="ru-RU" sz="1600" dirty="0" smtClean="0"/>
              <a:t>:  отражение организационно-технологических </a:t>
            </a:r>
            <a:r>
              <a:rPr lang="ru-RU" sz="1600" dirty="0" smtClean="0"/>
              <a:t>решений</a:t>
            </a:r>
          </a:p>
          <a:p>
            <a:pPr lvl="1"/>
            <a:r>
              <a:rPr lang="ru-RU" sz="1600" dirty="0" smtClean="0"/>
              <a:t>Завтра</a:t>
            </a:r>
            <a:r>
              <a:rPr lang="ru-RU" sz="1600" dirty="0" smtClean="0"/>
              <a:t>: моделирование организационно-технических решений с учетом отраслевых нормативов, формируется совместно с </a:t>
            </a:r>
            <a:r>
              <a:rPr lang="ru-RU" sz="1600" dirty="0" err="1" smtClean="0"/>
              <a:t>ППР</a:t>
            </a:r>
            <a:endParaRPr lang="ru-RU" sz="1600" dirty="0" smtClean="0"/>
          </a:p>
          <a:p>
            <a:pPr lvl="2"/>
            <a:r>
              <a:rPr lang="ru-RU" sz="1400" dirty="0" err="1" smtClean="0"/>
              <a:t>По-боксовый</a:t>
            </a:r>
            <a:r>
              <a:rPr lang="ru-RU" sz="1400" dirty="0" smtClean="0"/>
              <a:t> монтаж</a:t>
            </a:r>
          </a:p>
          <a:p>
            <a:pPr lvl="2"/>
            <a:r>
              <a:rPr lang="ru-RU" sz="1400" dirty="0" smtClean="0"/>
              <a:t>Анимированные </a:t>
            </a:r>
            <a:r>
              <a:rPr lang="ru-RU" sz="1400" dirty="0" err="1" smtClean="0"/>
              <a:t>ППР</a:t>
            </a:r>
            <a:endParaRPr lang="ru-RU" sz="1400" dirty="0" smtClean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54C5BB-C22A-4D80-B4ED-B9BBCE88913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Следующие шаги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Доработка методологии</a:t>
            </a:r>
          </a:p>
          <a:p>
            <a:pPr lvl="1"/>
            <a:r>
              <a:rPr lang="ru-RU" dirty="0" smtClean="0"/>
              <a:t>Состав работ (разработка </a:t>
            </a:r>
            <a:r>
              <a:rPr lang="ru-RU" dirty="0" err="1" smtClean="0"/>
              <a:t>РД</a:t>
            </a:r>
            <a:r>
              <a:rPr lang="ru-RU" dirty="0" smtClean="0"/>
              <a:t>, комплектация)</a:t>
            </a:r>
          </a:p>
          <a:p>
            <a:pPr lvl="1"/>
            <a:r>
              <a:rPr lang="ru-RU" dirty="0" smtClean="0"/>
              <a:t>Платежные этапы</a:t>
            </a:r>
          </a:p>
          <a:p>
            <a:pPr lvl="1"/>
            <a:r>
              <a:rPr lang="ru-RU" dirty="0" smtClean="0"/>
              <a:t>Стыковка с графиками 4-го уровня</a:t>
            </a:r>
          </a:p>
          <a:p>
            <a:pPr lvl="1"/>
            <a:r>
              <a:rPr lang="ru-RU" dirty="0" smtClean="0"/>
              <a:t>Адаптация для объектов не типа АЭС-2006</a:t>
            </a:r>
          </a:p>
          <a:p>
            <a:r>
              <a:rPr lang="ru-RU" dirty="0" smtClean="0"/>
              <a:t>Разработка регламентирующей документации</a:t>
            </a:r>
          </a:p>
          <a:p>
            <a:pPr lvl="1"/>
            <a:r>
              <a:rPr lang="ru-RU" dirty="0" smtClean="0"/>
              <a:t>Требования со стороны Инвестора и Заказчика, обеспечивающие возможность анализа реализации всех </a:t>
            </a:r>
            <a:r>
              <a:rPr lang="ru-RU" dirty="0" err="1" smtClean="0"/>
              <a:t>преоктов</a:t>
            </a:r>
            <a:endParaRPr lang="ru-RU" dirty="0" smtClean="0"/>
          </a:p>
          <a:p>
            <a:pPr lvl="1"/>
            <a:r>
              <a:rPr lang="ru-RU" dirty="0" smtClean="0"/>
              <a:t>Регламент разработки и актуализации графиков для всех участников сооружения АЭС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6933DD-298A-4F6B-9299-6B39BB89FAC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Номер слайда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2C4CA4-2B4B-4508-977F-E6A22B3BC75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Copyright PMSOFT 2009. All Rights Reserved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МСОФ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ПМСОФТ</Template>
  <TotalTime>10254</TotalTime>
  <Words>362</Words>
  <Application>Microsoft Office PowerPoint</Application>
  <PresentationFormat>Экран (4:3)</PresentationFormat>
  <Paragraphs>70</Paragraphs>
  <Slides>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ПМСОФТ</vt:lpstr>
      <vt:lpstr>Visio</vt:lpstr>
      <vt:lpstr>Практическая польза от применения календарно-сетевых графиков: обобщение опыта сооружения АЭС</vt:lpstr>
      <vt:lpstr>Календарно-сетевое планирование: вчера и сегодня</vt:lpstr>
      <vt:lpstr>Система многоуровневых графиков</vt:lpstr>
      <vt:lpstr>Календарно-сетевое планирование сегодня и завтра</vt:lpstr>
      <vt:lpstr>Следующие шаги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Отраслевая система управления проектами</dc:title>
  <dc:creator>alena</dc:creator>
  <cp:lastModifiedBy>none</cp:lastModifiedBy>
  <cp:revision>30</cp:revision>
  <dcterms:created xsi:type="dcterms:W3CDTF">2008-06-11T19:25:01Z</dcterms:created>
  <dcterms:modified xsi:type="dcterms:W3CDTF">2009-12-01T14:01:04Z</dcterms:modified>
</cp:coreProperties>
</file>