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5" r:id="rId1"/>
  </p:sldMasterIdLst>
  <p:notesMasterIdLst>
    <p:notesMasterId r:id="rId7"/>
  </p:notesMasterIdLst>
  <p:sldIdLst>
    <p:sldId id="332" r:id="rId2"/>
    <p:sldId id="353" r:id="rId3"/>
    <p:sldId id="364" r:id="rId4"/>
    <p:sldId id="365" r:id="rId5"/>
    <p:sldId id="367" r:id="rId6"/>
  </p:sldIdLst>
  <p:sldSz cx="9144000" cy="6858000" type="screen4x3"/>
  <p:notesSz cx="6735763" cy="9799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  <a:srgbClr val="0066CC"/>
    <a:srgbClr val="003399"/>
    <a:srgbClr val="000099"/>
    <a:srgbClr val="000000"/>
    <a:srgbClr val="FFFF99"/>
    <a:srgbClr val="FFFFCC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4" autoAdjust="0"/>
    <p:restoredTop sz="96102" autoAdjust="0"/>
  </p:normalViewPr>
  <p:slideViewPr>
    <p:cSldViewPr snapToGrid="0" snapToObjects="1">
      <p:cViewPr varScale="1">
        <p:scale>
          <a:sx n="106" d="100"/>
          <a:sy n="106" d="100"/>
        </p:scale>
        <p:origin x="-234" y="-84"/>
      </p:cViewPr>
      <p:guideLst>
        <p:guide orient="horz" pos="2160"/>
        <p:guide orient="horz" pos="3945"/>
        <p:guide orient="horz" pos="685"/>
        <p:guide orient="horz" pos="1326"/>
        <p:guide orient="horz" pos="2432"/>
        <p:guide orient="horz" pos="3531"/>
        <p:guide pos="2864"/>
        <p:guide pos="169"/>
        <p:guide pos="202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5" d="100"/>
          <a:sy n="65" d="100"/>
        </p:scale>
        <p:origin x="-2172" y="-96"/>
      </p:cViewPr>
      <p:guideLst>
        <p:guide orient="horz" pos="3087"/>
        <p:guide pos="2121"/>
      </p:guideLst>
    </p:cSldViewPr>
  </p:notes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0021" cy="489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8" tIns="45409" rIns="90818" bIns="45409" numCol="1" anchor="t" anchorCtr="0" compatLnSpc="1">
            <a:prstTxWarp prst="textNoShape">
              <a:avLst/>
            </a:prstTxWarp>
          </a:bodyPr>
          <a:lstStyle>
            <a:lvl1pPr defTabSz="908050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742" y="0"/>
            <a:ext cx="2918468" cy="489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8" tIns="45409" rIns="90818" bIns="45409" numCol="1" anchor="t" anchorCtr="0" compatLnSpc="1">
            <a:prstTxWarp prst="textNoShape">
              <a:avLst/>
            </a:prstTxWarp>
          </a:bodyPr>
          <a:lstStyle>
            <a:lvl1pPr algn="r" defTabSz="908050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35013"/>
            <a:ext cx="4897437" cy="36750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732" y="4654101"/>
            <a:ext cx="5388300" cy="44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8" tIns="45409" rIns="90818" bIns="454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08202"/>
            <a:ext cx="2920021" cy="489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8" tIns="45409" rIns="90818" bIns="45409" numCol="1" anchor="b" anchorCtr="0" compatLnSpc="1">
            <a:prstTxWarp prst="textNoShape">
              <a:avLst/>
            </a:prstTxWarp>
          </a:bodyPr>
          <a:lstStyle>
            <a:lvl1pPr defTabSz="908050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742" y="9308202"/>
            <a:ext cx="2918468" cy="489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8" tIns="45409" rIns="90818" bIns="45409" numCol="1" anchor="b" anchorCtr="0" compatLnSpc="1">
            <a:prstTxWarp prst="textNoShape">
              <a:avLst/>
            </a:prstTxWarp>
          </a:bodyPr>
          <a:lstStyle>
            <a:lvl1pPr algn="r" defTabSz="908050">
              <a:defRPr sz="1200" b="0"/>
            </a:lvl1pPr>
          </a:lstStyle>
          <a:p>
            <a:pPr>
              <a:defRPr/>
            </a:pPr>
            <a:fld id="{7CE6C7AE-4861-4378-BE77-879B6E3676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82613" y="2181225"/>
            <a:ext cx="7866062" cy="1223963"/>
          </a:xfrm>
          <a:ln/>
          <a:effectLst/>
        </p:spPr>
        <p:txBody>
          <a:bodyPr/>
          <a:lstStyle>
            <a:lvl1pPr>
              <a:defRPr sz="3400">
                <a:solidFill>
                  <a:schemeClr val="hlink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2613" y="3644900"/>
            <a:ext cx="6688137" cy="1008063"/>
          </a:xfrm>
        </p:spPr>
        <p:txBody>
          <a:bodyPr anchor="ctr"/>
          <a:lstStyle>
            <a:lvl1pPr marL="0" indent="0">
              <a:buFontTx/>
              <a:buNone/>
              <a:defRPr sz="2800" b="1">
                <a:solidFill>
                  <a:schemeClr val="bg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C5C05-DE08-47AD-9634-02C0BE75AC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4638" y="77788"/>
            <a:ext cx="2051050" cy="60071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68313" y="77788"/>
            <a:ext cx="6003925" cy="60071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BC7FF-EC0F-49E9-AE8F-7B9405358E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77788"/>
            <a:ext cx="8207375" cy="9032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68313" y="1557338"/>
            <a:ext cx="8207375" cy="452755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13849-48C6-4121-BB3B-205F89B87C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77788"/>
            <a:ext cx="8207375" cy="9032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68313" y="1557338"/>
            <a:ext cx="8207375" cy="452755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DE2CF-D985-4D5E-BF8D-A5DE2DD53F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9AE9C-E369-4A8B-A960-D281420499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37EA4-8FF9-4605-BADD-24B7FF3F41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27487" cy="452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27488" cy="452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57543-3260-4574-931C-9A76DA0B17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DA9F0-66DB-4EEB-B377-90A344E6BC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92260-98F1-464B-99AC-D4BF2BED6A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75EBC-482C-4493-9CD6-45E194671B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2EDBA-3067-4CBE-992D-2EFB017778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C3830-A700-478E-BC4E-371232D73C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07375" cy="452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32788" y="6448425"/>
            <a:ext cx="811212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>
              <a:defRPr sz="2200"/>
            </a:lvl1pPr>
          </a:lstStyle>
          <a:p>
            <a:pPr>
              <a:defRPr/>
            </a:pPr>
            <a:fld id="{D5CB91A7-FEDF-4B7D-B2E9-0AFE449DE2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2938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7788"/>
            <a:ext cx="8207375" cy="9032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chemeClr val="hlink">
                <a:alpha val="50000"/>
              </a:schemeClr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</p:sldLayoutIdLst>
  <p:transition>
    <p:wipe dir="r"/>
  </p:transition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58775" indent="-358775" algn="l" rtl="0" eaLnBrk="0" fontAlgn="base" hangingPunct="0">
        <a:spcBef>
          <a:spcPct val="40000"/>
        </a:spcBef>
        <a:spcAft>
          <a:spcPct val="20000"/>
        </a:spcAft>
        <a:buBlip>
          <a:blip r:embed="rId16"/>
        </a:buBlip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22300" indent="-261938" algn="l" rtl="0" eaLnBrk="0" fontAlgn="base" hangingPunct="0">
        <a:spcBef>
          <a:spcPct val="0"/>
        </a:spcBef>
        <a:spcAft>
          <a:spcPct val="20000"/>
        </a:spcAft>
        <a:buBlip>
          <a:blip r:embed="rId17"/>
        </a:buBlip>
        <a:defRPr sz="2400">
          <a:solidFill>
            <a:schemeClr val="tx1"/>
          </a:solidFill>
          <a:latin typeface="+mn-lt"/>
        </a:defRPr>
      </a:lvl2pPr>
      <a:lvl3pPr marL="892175" indent="-268288" algn="l" rtl="0" eaLnBrk="0" fontAlgn="base" hangingPunct="0">
        <a:spcBef>
          <a:spcPct val="0"/>
        </a:spcBef>
        <a:spcAft>
          <a:spcPct val="30000"/>
        </a:spcAft>
        <a:buBlip>
          <a:blip r:embed="rId17"/>
        </a:buBlip>
        <a:defRPr sz="2200">
          <a:solidFill>
            <a:schemeClr val="tx1"/>
          </a:solidFill>
          <a:latin typeface="+mn-lt"/>
        </a:defRPr>
      </a:lvl3pPr>
      <a:lvl4pPr marL="1665288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7327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304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876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448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020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016250"/>
            <a:ext cx="8123238" cy="180975"/>
          </a:xfrm>
          <a:gradFill flip="none" rotWithShape="1">
            <a:gsLst>
              <a:gs pos="53000">
                <a:srgbClr val="336699"/>
              </a:gs>
              <a:gs pos="53000">
                <a:srgbClr val="D4DEFF"/>
              </a:gs>
            </a:gsLst>
            <a:lin ang="0" scaled="0"/>
            <a:tileRect/>
          </a:gradFill>
        </p:spPr>
        <p:txBody>
          <a:bodyPr/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0" dirty="0" smtClean="0">
                <a:solidFill>
                  <a:schemeClr val="bg1">
                    <a:lumMod val="95000"/>
                  </a:schemeClr>
                </a:solidFill>
              </a:rPr>
              <a:t>ДЕПАРТАМЕНТ УПРАВЛЕНИЯ СТОИМОСТЬЮ ИНВЕСТИЦИОННЫХ ОБЪЕКТОВ ОАО «АТОМЭНЕРГОПРОМ</a:t>
            </a:r>
            <a:r>
              <a:rPr lang="ru-RU" sz="1000" b="0" dirty="0" smtClean="0">
                <a:solidFill>
                  <a:schemeClr val="bg1"/>
                </a:solidFill>
              </a:rPr>
              <a:t>»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23850" y="6205538"/>
            <a:ext cx="2646363" cy="349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chemeClr val="hlink">
                <a:alpha val="50000"/>
              </a:schemeClr>
            </a:outerShdw>
          </a:effectLst>
        </p:spPr>
        <p:txBody>
          <a:bodyPr lIns="0" tIns="0" rIns="0" bIns="0" anchor="ctr"/>
          <a:lstStyle/>
          <a:p>
            <a:pPr algn="ctr">
              <a:lnSpc>
                <a:spcPct val="90000"/>
              </a:lnSpc>
              <a:defRPr/>
            </a:pPr>
            <a:endParaRPr lang="ru-RU" sz="2200" kern="0" dirty="0">
              <a:solidFill>
                <a:schemeClr val="hlink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3076" name="Группа 11"/>
          <p:cNvGrpSpPr>
            <a:grpSpLocks/>
          </p:cNvGrpSpPr>
          <p:nvPr/>
        </p:nvGrpSpPr>
        <p:grpSpPr bwMode="auto">
          <a:xfrm>
            <a:off x="582613" y="4864100"/>
            <a:ext cx="1098550" cy="1058863"/>
            <a:chOff x="854517" y="5319561"/>
            <a:chExt cx="1198122" cy="1166964"/>
          </a:xfrm>
        </p:grpSpPr>
        <p:sp useBgFill="1">
          <p:nvSpPr>
            <p:cNvPr id="11" name="Кольцо 10"/>
            <p:cNvSpPr/>
            <p:nvPr/>
          </p:nvSpPr>
          <p:spPr bwMode="auto">
            <a:xfrm>
              <a:off x="854517" y="5319561"/>
              <a:ext cx="1198122" cy="1166964"/>
            </a:xfrm>
            <a:prstGeom prst="donut">
              <a:avLst>
                <a:gd name="adj" fmla="val 9521"/>
              </a:avLst>
            </a:prstGeom>
            <a:ln w="63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30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dkEdge"/>
          </p:spPr>
          <p:txBody>
            <a:bodyPr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 useBgFill="1">
          <p:nvSpPr>
            <p:cNvPr id="10" name="Кольцо 9"/>
            <p:cNvSpPr/>
            <p:nvPr/>
          </p:nvSpPr>
          <p:spPr bwMode="auto">
            <a:xfrm>
              <a:off x="1095626" y="5553835"/>
              <a:ext cx="719139" cy="709612"/>
            </a:xfrm>
            <a:prstGeom prst="donut">
              <a:avLst>
                <a:gd name="adj" fmla="val 12556"/>
              </a:avLst>
            </a:prstGeom>
            <a:ln w="6350" cap="flat" cmpd="sng" algn="ctr">
              <a:solidFill>
                <a:schemeClr val="bg1">
                  <a:lumMod val="50000"/>
                  <a:alpha val="4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dkEdge"/>
          </p:spPr>
          <p:txBody>
            <a:bodyPr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3"/>
            <p:cNvSpPr txBox="1">
              <a:spLocks noChangeArrowheads="1"/>
            </p:cNvSpPr>
            <p:nvPr/>
          </p:nvSpPr>
          <p:spPr bwMode="auto">
            <a:xfrm>
              <a:off x="982640" y="5685222"/>
              <a:ext cx="936682" cy="495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kern="0" dirty="0">
                  <a:solidFill>
                    <a:srgbClr val="3366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</a:rPr>
                <a:t>ИТС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23850" y="6067425"/>
            <a:ext cx="1684338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itchFamily="34" charset="0"/>
              </a:rPr>
              <a:t>ОАО «ВНИПИЭТ»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1338263" y="2062163"/>
            <a:ext cx="6784975" cy="68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kern="0" dirty="0">
                <a:solidFill>
                  <a:schemeClr val="bg1">
                    <a:lumMod val="50000"/>
                  </a:schemeClr>
                </a:solidFill>
                <a:latin typeface="Arial Black" pitchFamily="34" charset="0"/>
              </a:rPr>
              <a:t>ОТРАСЛЕВОЙ ИНСТИТУТ ТЕХНОЛОГИИ СТРОИТЕЛЬСТВА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kern="0" dirty="0">
                <a:solidFill>
                  <a:schemeClr val="bg1">
                    <a:lumMod val="50000"/>
                  </a:schemeClr>
                </a:solidFill>
                <a:latin typeface="Arial Black" pitchFamily="34" charset="0"/>
              </a:rPr>
              <a:t>(ОАО «ВНИПИЭТ»)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4275DF5-1F08-4588-9EF8-7EF543E389B5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10" name="Прямоугольник 9"/>
          <p:cNvSpPr/>
          <p:nvPr/>
        </p:nvSpPr>
        <p:spPr>
          <a:xfrm>
            <a:off x="468313" y="1398494"/>
            <a:ext cx="8207375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sz="1600" dirty="0" smtClean="0"/>
              <a:t>ФОРМИРОВАНИЕ базовых унифицированных организационно-технологических решений при сооружении объектов атомной энергетики;</a:t>
            </a:r>
          </a:p>
          <a:p>
            <a:pPr lvl="0"/>
            <a:endParaRPr lang="ru-RU" sz="1600" dirty="0" smtClean="0"/>
          </a:p>
          <a:p>
            <a:pPr lvl="0"/>
            <a:r>
              <a:rPr lang="ru-RU" sz="1600" dirty="0" smtClean="0"/>
              <a:t>СОЗДАНИЕ единой отраслевой системы оперирования технологической информацией на базе инженерного автоматизированного документооборота при решении задач оптимизации процесса строительства;</a:t>
            </a:r>
          </a:p>
          <a:p>
            <a:pPr lvl="0"/>
            <a:endParaRPr lang="ru-RU" sz="1600" dirty="0" smtClean="0"/>
          </a:p>
          <a:p>
            <a:pPr lvl="0"/>
            <a:r>
              <a:rPr lang="ru-RU" sz="1600" dirty="0" smtClean="0"/>
              <a:t>РАЗРАБОТКА методик для решения оптимизационных задач сооружения объектов строительства АЭС.</a:t>
            </a:r>
          </a:p>
          <a:p>
            <a:pPr>
              <a:defRPr/>
            </a:pPr>
            <a:endParaRPr lang="ru-RU" sz="1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595313" y="77788"/>
            <a:ext cx="7326312" cy="903287"/>
          </a:xfrm>
        </p:spPr>
        <p:txBody>
          <a:bodyPr/>
          <a:lstStyle/>
          <a:p>
            <a:pPr>
              <a:defRPr/>
            </a:pPr>
            <a:r>
              <a:rPr lang="ru-RU" sz="2000" dirty="0" smtClean="0"/>
              <a:t>Задачи, решаемые отраслевым институтом технологии строительства (ОАО «ВНИПИЭТ»):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68313" y="5163671"/>
            <a:ext cx="820737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600" dirty="0" smtClean="0"/>
              <a:t>БАЗОВОЙ </a:t>
            </a:r>
            <a:r>
              <a:rPr lang="ru-RU" sz="1600" dirty="0"/>
              <a:t>ТЕХНИЧЕСКОЙ ОСНОВОЙ реализации данных задач является создание </a:t>
            </a:r>
            <a:r>
              <a:rPr lang="ru-RU" sz="1600" dirty="0" smtClean="0"/>
              <a:t>единой информационной </a:t>
            </a:r>
            <a:r>
              <a:rPr lang="ru-RU" sz="1600" dirty="0"/>
              <a:t>системы </a:t>
            </a:r>
            <a:r>
              <a:rPr lang="ru-RU" sz="1600" dirty="0" smtClean="0"/>
              <a:t>(в том числе, отраслевая база ППР) как </a:t>
            </a:r>
            <a:r>
              <a:rPr lang="ru-RU" sz="1600" dirty="0"/>
              <a:t>комплексного решения для совместной работы и оперативного взаимодействия всех участников </a:t>
            </a:r>
            <a:r>
              <a:rPr lang="ru-RU" sz="1600" dirty="0" smtClean="0"/>
              <a:t>строительства.</a:t>
            </a:r>
            <a:endParaRPr lang="ru-RU" sz="1600" dirty="0"/>
          </a:p>
        </p:txBody>
      </p:sp>
      <p:grpSp>
        <p:nvGrpSpPr>
          <p:cNvPr id="4102" name="Группа 5"/>
          <p:cNvGrpSpPr>
            <a:grpSpLocks/>
          </p:cNvGrpSpPr>
          <p:nvPr/>
        </p:nvGrpSpPr>
        <p:grpSpPr bwMode="auto">
          <a:xfrm>
            <a:off x="7991475" y="147638"/>
            <a:ext cx="935038" cy="898525"/>
            <a:chOff x="854517" y="5319561"/>
            <a:chExt cx="1198122" cy="1166964"/>
          </a:xfrm>
        </p:grpSpPr>
        <p:sp useBgFill="1">
          <p:nvSpPr>
            <p:cNvPr id="7" name="Кольцо 6"/>
            <p:cNvSpPr/>
            <p:nvPr/>
          </p:nvSpPr>
          <p:spPr bwMode="auto">
            <a:xfrm>
              <a:off x="854517" y="5319561"/>
              <a:ext cx="1198122" cy="1166964"/>
            </a:xfrm>
            <a:prstGeom prst="donut">
              <a:avLst>
                <a:gd name="adj" fmla="val 9521"/>
              </a:avLst>
            </a:prstGeom>
            <a:ln w="63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30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dkEdge"/>
          </p:spPr>
          <p:txBody>
            <a:bodyPr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 useBgFill="1">
          <p:nvSpPr>
            <p:cNvPr id="8" name="Кольцо 7"/>
            <p:cNvSpPr/>
            <p:nvPr/>
          </p:nvSpPr>
          <p:spPr bwMode="auto">
            <a:xfrm>
              <a:off x="1095626" y="5553835"/>
              <a:ext cx="719139" cy="709612"/>
            </a:xfrm>
            <a:prstGeom prst="donut">
              <a:avLst>
                <a:gd name="adj" fmla="val 12556"/>
              </a:avLst>
            </a:prstGeom>
            <a:ln w="6350" cap="flat" cmpd="sng" algn="ctr">
              <a:solidFill>
                <a:schemeClr val="bg1">
                  <a:lumMod val="50000"/>
                  <a:alpha val="4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dkEdge"/>
          </p:spPr>
          <p:txBody>
            <a:bodyPr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3"/>
            <p:cNvSpPr txBox="1">
              <a:spLocks noChangeArrowheads="1"/>
            </p:cNvSpPr>
            <p:nvPr/>
          </p:nvSpPr>
          <p:spPr bwMode="auto">
            <a:xfrm>
              <a:off x="982670" y="5684494"/>
              <a:ext cx="935714" cy="494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kern="0" dirty="0">
                  <a:solidFill>
                    <a:srgbClr val="3366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</a:rPr>
                <a:t>ИТС</a:t>
              </a: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468313" y="3953039"/>
            <a:ext cx="820737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600" dirty="0" smtClean="0"/>
              <a:t>В ЧИСЛЕ ПЕРВООЧЕРЕДНЫХ ЗАДАЧ ИНСТИТУТА – оптимизация проектов организации строительства (ПОС) объектов атомной энергетики по срокам (48 месяцев для одного энергоблока) и оптимизация затрат на организационно-технологическое обеспечение строительства АЭС.</a:t>
            </a:r>
            <a:endParaRPr lang="ru-RU" sz="16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4275DF5-1F08-4588-9EF8-7EF543E389B5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595313" y="77788"/>
            <a:ext cx="7326312" cy="903287"/>
          </a:xfrm>
        </p:spPr>
        <p:txBody>
          <a:bodyPr/>
          <a:lstStyle/>
          <a:p>
            <a:pPr>
              <a:defRPr/>
            </a:pPr>
            <a:r>
              <a:rPr lang="ru-RU" sz="2000" dirty="0" smtClean="0"/>
              <a:t>Ожидаемые результаты функционирования отраслевого института технологии строительства (ОАО «ВНИПИЭТ»):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7991475" y="147638"/>
            <a:ext cx="935038" cy="898525"/>
            <a:chOff x="854517" y="5319561"/>
            <a:chExt cx="1198122" cy="1166964"/>
          </a:xfrm>
        </p:grpSpPr>
        <p:sp useBgFill="1">
          <p:nvSpPr>
            <p:cNvPr id="7" name="Кольцо 6"/>
            <p:cNvSpPr/>
            <p:nvPr/>
          </p:nvSpPr>
          <p:spPr bwMode="auto">
            <a:xfrm>
              <a:off x="854517" y="5319561"/>
              <a:ext cx="1198122" cy="1166964"/>
            </a:xfrm>
            <a:prstGeom prst="donut">
              <a:avLst>
                <a:gd name="adj" fmla="val 9521"/>
              </a:avLst>
            </a:prstGeom>
            <a:ln w="63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30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dkEdge"/>
          </p:spPr>
          <p:txBody>
            <a:bodyPr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 useBgFill="1">
          <p:nvSpPr>
            <p:cNvPr id="8" name="Кольцо 7"/>
            <p:cNvSpPr/>
            <p:nvPr/>
          </p:nvSpPr>
          <p:spPr bwMode="auto">
            <a:xfrm>
              <a:off x="1095626" y="5553835"/>
              <a:ext cx="719139" cy="709612"/>
            </a:xfrm>
            <a:prstGeom prst="donut">
              <a:avLst>
                <a:gd name="adj" fmla="val 12556"/>
              </a:avLst>
            </a:prstGeom>
            <a:ln w="6350" cap="flat" cmpd="sng" algn="ctr">
              <a:solidFill>
                <a:schemeClr val="bg1">
                  <a:lumMod val="50000"/>
                  <a:alpha val="4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dkEdge"/>
          </p:spPr>
          <p:txBody>
            <a:bodyPr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3"/>
            <p:cNvSpPr txBox="1">
              <a:spLocks noChangeArrowheads="1"/>
            </p:cNvSpPr>
            <p:nvPr/>
          </p:nvSpPr>
          <p:spPr bwMode="auto">
            <a:xfrm>
              <a:off x="982670" y="5684494"/>
              <a:ext cx="935714" cy="494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kern="0" dirty="0">
                  <a:solidFill>
                    <a:srgbClr val="3366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</a:rPr>
                <a:t>ИТС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376216" y="1879142"/>
            <a:ext cx="844552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/>
              <a:t>1.  </a:t>
            </a:r>
            <a:r>
              <a:rPr lang="ru-RU" dirty="0" smtClean="0"/>
              <a:t>Систематизированные знания о передовом отечественном и зарубежном опыте технологии строительно-монтажных работ и организации сооружения объектов атомной энергетики.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2. Оптимизированная технология сооружения базовых (унифицированных) объектов атомной энергетики на основе организационно-технологической документации </a:t>
            </a:r>
            <a:r>
              <a:rPr lang="ru-RU" dirty="0" err="1" smtClean="0"/>
              <a:t>пилотного</a:t>
            </a:r>
            <a:r>
              <a:rPr lang="ru-RU" dirty="0" smtClean="0"/>
              <a:t> проекта сооружения Ленинградской АЭС-2 (далее по тексту – ЛАЭС-2), а также </a:t>
            </a:r>
            <a:r>
              <a:rPr lang="ru-RU" dirty="0" err="1" smtClean="0"/>
              <a:t>Нововоронежской</a:t>
            </a:r>
            <a:r>
              <a:rPr lang="ru-RU" dirty="0" smtClean="0"/>
              <a:t> АЭС-2 (далее по тексту НВАЭС-2).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3. </a:t>
            </a:r>
            <a:r>
              <a:rPr lang="ru-RU" dirty="0" err="1" smtClean="0"/>
              <a:t>Задокументированные</a:t>
            </a:r>
            <a:r>
              <a:rPr lang="ru-RU" dirty="0" smtClean="0"/>
              <a:t> неизменяемые базовые (унифицированные) проекты производства (ППР) работ и неизменяемые базовые (унифицированные) части проекта организации строительства (ПОС).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4275DF5-1F08-4588-9EF8-7EF543E389B5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595313" y="77788"/>
            <a:ext cx="7326312" cy="903287"/>
          </a:xfrm>
        </p:spPr>
        <p:txBody>
          <a:bodyPr/>
          <a:lstStyle/>
          <a:p>
            <a:pPr>
              <a:defRPr/>
            </a:pPr>
            <a:r>
              <a:rPr lang="ru-RU" sz="2000" dirty="0" smtClean="0"/>
              <a:t>Ключевые функции отраслевого института технологии строительства (ОАО «ВНИПИЭТ»):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7991475" y="147638"/>
            <a:ext cx="935038" cy="898525"/>
            <a:chOff x="854517" y="5319561"/>
            <a:chExt cx="1198122" cy="1166964"/>
          </a:xfrm>
        </p:grpSpPr>
        <p:sp useBgFill="1">
          <p:nvSpPr>
            <p:cNvPr id="7" name="Кольцо 6"/>
            <p:cNvSpPr/>
            <p:nvPr/>
          </p:nvSpPr>
          <p:spPr bwMode="auto">
            <a:xfrm>
              <a:off x="854517" y="5319561"/>
              <a:ext cx="1198122" cy="1166964"/>
            </a:xfrm>
            <a:prstGeom prst="donut">
              <a:avLst>
                <a:gd name="adj" fmla="val 9521"/>
              </a:avLst>
            </a:prstGeom>
            <a:ln w="63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30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dkEdge"/>
          </p:spPr>
          <p:txBody>
            <a:bodyPr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 useBgFill="1">
          <p:nvSpPr>
            <p:cNvPr id="8" name="Кольцо 7"/>
            <p:cNvSpPr/>
            <p:nvPr/>
          </p:nvSpPr>
          <p:spPr bwMode="auto">
            <a:xfrm>
              <a:off x="1095626" y="5553835"/>
              <a:ext cx="719139" cy="709612"/>
            </a:xfrm>
            <a:prstGeom prst="donut">
              <a:avLst>
                <a:gd name="adj" fmla="val 12556"/>
              </a:avLst>
            </a:prstGeom>
            <a:ln w="6350" cap="flat" cmpd="sng" algn="ctr">
              <a:solidFill>
                <a:schemeClr val="bg1">
                  <a:lumMod val="50000"/>
                  <a:alpha val="4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dkEdge"/>
          </p:spPr>
          <p:txBody>
            <a:bodyPr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3"/>
            <p:cNvSpPr txBox="1">
              <a:spLocks noChangeArrowheads="1"/>
            </p:cNvSpPr>
            <p:nvPr/>
          </p:nvSpPr>
          <p:spPr bwMode="auto">
            <a:xfrm>
              <a:off x="982670" y="5684494"/>
              <a:ext cx="935714" cy="494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kern="0" dirty="0">
                  <a:solidFill>
                    <a:srgbClr val="3366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</a:rPr>
                <a:t>ИТС</a:t>
              </a: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595313" y="1674792"/>
            <a:ext cx="814555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1. Ц</a:t>
            </a:r>
            <a:r>
              <a:rPr lang="ru-RU" cap="all" dirty="0" smtClean="0"/>
              <a:t>ентрализующая </a:t>
            </a:r>
            <a:r>
              <a:rPr lang="ru-RU" dirty="0" smtClean="0"/>
              <a:t>в области информационного обмена и хранения базового ПОС и базовых ППР для АЭС;</a:t>
            </a:r>
          </a:p>
          <a:p>
            <a:pPr>
              <a:buFontTx/>
              <a:buChar char="-"/>
            </a:pPr>
            <a:endParaRPr lang="ru-RU" dirty="0" smtClean="0"/>
          </a:p>
          <a:p>
            <a:r>
              <a:rPr lang="ru-RU" dirty="0" smtClean="0"/>
              <a:t>2. К</a:t>
            </a:r>
            <a:r>
              <a:rPr lang="ru-RU" cap="all" dirty="0" smtClean="0"/>
              <a:t>онтролирующая</a:t>
            </a:r>
            <a:r>
              <a:rPr lang="ru-RU" dirty="0" smtClean="0"/>
              <a:t> в области разработки базовых ППР (форма представления, качество разработки, </a:t>
            </a:r>
            <a:r>
              <a:rPr lang="ru-RU" i="1" dirty="0" smtClean="0"/>
              <a:t>соблюдение технологии</a:t>
            </a:r>
            <a:r>
              <a:rPr lang="ru-RU" dirty="0" smtClean="0"/>
              <a:t>);</a:t>
            </a:r>
          </a:p>
          <a:p>
            <a:pPr>
              <a:buFontTx/>
              <a:buChar char="-"/>
            </a:pPr>
            <a:endParaRPr lang="ru-RU" dirty="0" smtClean="0"/>
          </a:p>
          <a:p>
            <a:r>
              <a:rPr lang="ru-RU" cap="all" dirty="0" smtClean="0"/>
              <a:t>3. развивающая</a:t>
            </a:r>
            <a:r>
              <a:rPr lang="ru-RU" dirty="0" smtClean="0"/>
              <a:t> в плане разработки требований к строительным организациям по оснащенности и качественному составу персонала;</a:t>
            </a:r>
          </a:p>
          <a:p>
            <a:pPr>
              <a:buFontTx/>
              <a:buChar char="-"/>
            </a:pPr>
            <a:endParaRPr lang="ru-RU" dirty="0" smtClean="0"/>
          </a:p>
          <a:p>
            <a:r>
              <a:rPr lang="ru-RU" dirty="0" smtClean="0"/>
              <a:t>4. </a:t>
            </a:r>
            <a:r>
              <a:rPr lang="ru-RU" cap="all" dirty="0" smtClean="0"/>
              <a:t>обеспечивающая</a:t>
            </a:r>
            <a:r>
              <a:rPr lang="ru-RU" dirty="0" smtClean="0"/>
              <a:t> инжиниринговой деятельности  ОАО «</a:t>
            </a:r>
            <a:r>
              <a:rPr lang="ru-RU" dirty="0" err="1" smtClean="0"/>
              <a:t>СПбАЭП</a:t>
            </a:r>
            <a:r>
              <a:rPr lang="ru-RU" dirty="0" smtClean="0"/>
              <a:t>», ОАО «АЭП», ОАО «НИАЭП» в области строительных технологий (неизменяемая и изменяемая части ПОС и ППР, в том числе, анимированные ППР);</a:t>
            </a:r>
          </a:p>
          <a:p>
            <a:endParaRPr lang="ru-RU" dirty="0" smtClean="0"/>
          </a:p>
          <a:p>
            <a:r>
              <a:rPr lang="ru-RU" dirty="0" smtClean="0"/>
              <a:t>5. </a:t>
            </a:r>
            <a:r>
              <a:rPr lang="ru-RU" cap="all" dirty="0" smtClean="0"/>
              <a:t>научно-техническая</a:t>
            </a:r>
            <a:r>
              <a:rPr lang="ru-RU" dirty="0" smtClean="0"/>
              <a:t> в области новых методов организационно-технологического проектирования.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4275DF5-1F08-4588-9EF8-7EF543E389B5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595313" y="77788"/>
            <a:ext cx="7326312" cy="903287"/>
          </a:xfrm>
        </p:spPr>
        <p:txBody>
          <a:bodyPr/>
          <a:lstStyle/>
          <a:p>
            <a:pPr>
              <a:defRPr/>
            </a:pPr>
            <a:r>
              <a:rPr lang="ru-RU" sz="2000" dirty="0" smtClean="0"/>
              <a:t>Главные требования к отраслевому институту технологии строительства (ОАО «ВНИПИЭТ»):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7991475" y="147638"/>
            <a:ext cx="935038" cy="898525"/>
            <a:chOff x="854517" y="5319561"/>
            <a:chExt cx="1198122" cy="1166964"/>
          </a:xfrm>
        </p:grpSpPr>
        <p:sp useBgFill="1">
          <p:nvSpPr>
            <p:cNvPr id="7" name="Кольцо 6"/>
            <p:cNvSpPr/>
            <p:nvPr/>
          </p:nvSpPr>
          <p:spPr bwMode="auto">
            <a:xfrm>
              <a:off x="854517" y="5319561"/>
              <a:ext cx="1198122" cy="1166964"/>
            </a:xfrm>
            <a:prstGeom prst="donut">
              <a:avLst>
                <a:gd name="adj" fmla="val 9521"/>
              </a:avLst>
            </a:prstGeom>
            <a:ln w="63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30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dkEdge"/>
          </p:spPr>
          <p:txBody>
            <a:bodyPr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 useBgFill="1">
          <p:nvSpPr>
            <p:cNvPr id="8" name="Кольцо 7"/>
            <p:cNvSpPr/>
            <p:nvPr/>
          </p:nvSpPr>
          <p:spPr bwMode="auto">
            <a:xfrm>
              <a:off x="1095626" y="5553835"/>
              <a:ext cx="719139" cy="709612"/>
            </a:xfrm>
            <a:prstGeom prst="donut">
              <a:avLst>
                <a:gd name="adj" fmla="val 12556"/>
              </a:avLst>
            </a:prstGeom>
            <a:ln w="6350" cap="flat" cmpd="sng" algn="ctr">
              <a:solidFill>
                <a:schemeClr val="bg1">
                  <a:lumMod val="50000"/>
                  <a:alpha val="4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dkEdge"/>
          </p:spPr>
          <p:txBody>
            <a:bodyPr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ru-RU" sz="1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3"/>
            <p:cNvSpPr txBox="1">
              <a:spLocks noChangeArrowheads="1"/>
            </p:cNvSpPr>
            <p:nvPr/>
          </p:nvSpPr>
          <p:spPr bwMode="auto">
            <a:xfrm>
              <a:off x="982670" y="5684494"/>
              <a:ext cx="935714" cy="494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kern="0" dirty="0">
                  <a:solidFill>
                    <a:srgbClr val="3366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</a:rPr>
                <a:t>ИТС</a:t>
              </a: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595313" y="1741251"/>
            <a:ext cx="801366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Компактный основной коллектив (порядка 50 человек).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Масштабируемый институт за счет создания точек удаленного доступа.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Распределенная бизнес-структура, ориентированная на работу с внешними организациями и потребителями.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FontTx/>
              <a:buAutoNum type="arabicPeriod"/>
            </a:pPr>
            <a:r>
              <a:rPr lang="ru-RU" dirty="0" smtClean="0"/>
              <a:t>Высокая степень информатизации и автоматизации.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Высокая квалификация персонала.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Развитая система менеджмента качества.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 algn="just"/>
            <a:r>
              <a:rPr lang="ru-RU" sz="1200" dirty="0" smtClean="0"/>
              <a:t>	</a:t>
            </a:r>
            <a:r>
              <a:rPr lang="ru-RU" sz="1400" dirty="0" smtClean="0"/>
              <a:t>Принято решение Правлением ОАО «</a:t>
            </a:r>
            <a:r>
              <a:rPr lang="ru-RU" sz="1400" dirty="0" err="1" smtClean="0"/>
              <a:t>Атомэнергопром</a:t>
            </a:r>
            <a:r>
              <a:rPr lang="ru-RU" sz="1400" dirty="0" smtClean="0"/>
              <a:t>» о создании на базе ОАО «ВНИПИЭТ» отраслевого института технологии строительства (выписка из протокола №280 заседания Правления ОАО «</a:t>
            </a:r>
            <a:r>
              <a:rPr lang="ru-RU" sz="1400" dirty="0" err="1" smtClean="0"/>
              <a:t>Атомэнергопром</a:t>
            </a:r>
            <a:r>
              <a:rPr lang="ru-RU" sz="1400" dirty="0" smtClean="0"/>
              <a:t>» от 07 июля 2009г.)</a:t>
            </a:r>
          </a:p>
          <a:p>
            <a:pPr algn="just"/>
            <a:endParaRPr lang="ru-RU" sz="12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_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8_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8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Оформление по умолчанию 2">
        <a:dk1>
          <a:srgbClr val="414142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363637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Оформление по умолчанию 3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5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8E5"/>
        </a:accent5>
        <a:accent6>
          <a:srgbClr val="002C68"/>
        </a:accent6>
        <a:hlink>
          <a:srgbClr val="045FA3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Оформление по умолчанию 4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6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9E5"/>
        </a:accent5>
        <a:accent6>
          <a:srgbClr val="002C68"/>
        </a:accent6>
        <a:hlink>
          <a:srgbClr val="025EA1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Оформление по умолчанию 5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7956</TotalTime>
  <Words>414</Words>
  <Application>Microsoft Office PowerPoint</Application>
  <PresentationFormat>Экран (4:3)</PresentationFormat>
  <Paragraphs>71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8_Оформление по умолчанию</vt:lpstr>
      <vt:lpstr>Слайд 0</vt:lpstr>
      <vt:lpstr>Задачи, решаемые отраслевым институтом технологии строительства (ОАО «ВНИПИЭТ»): </vt:lpstr>
      <vt:lpstr>Ожидаемые результаты функционирования отраслевого института технологии строительства (ОАО «ВНИПИЭТ»): </vt:lpstr>
      <vt:lpstr>Ключевые функции отраслевого института технологии строительства (ОАО «ВНИПИЭТ»): </vt:lpstr>
      <vt:lpstr>Главные требования к отраслевому институту технологии строительства (ОАО «ВНИПИЭТ»):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holodova-ks</dc:creator>
  <cp:lastModifiedBy>nesterova</cp:lastModifiedBy>
  <cp:revision>651</cp:revision>
  <dcterms:created xsi:type="dcterms:W3CDTF">2008-09-23T05:42:39Z</dcterms:created>
  <dcterms:modified xsi:type="dcterms:W3CDTF">2009-11-23T12:21:21Z</dcterms:modified>
</cp:coreProperties>
</file>